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33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AB84-1A25-45C9-9F87-CC262E003297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28C89-DB60-4B51-840F-7FFB82CBB5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24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88B9-BDC9-4495-BC3B-EE8A66009859}" type="datetime1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7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9EE2-C77B-4D90-9E59-05B9084D4DCE}" type="datetime1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EBB6-FAEC-4A14-AFD1-4E0B5AD1DE02}" type="datetime1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89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6BBD-6EDB-4A64-9104-0BC63054B467}" type="datetime1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64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BFA2F-5879-43E4-8535-E101368541F6}" type="datetime1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77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F7F0-5EDD-4A7F-8E85-1B7CC913D976}" type="datetime1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3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A493-C5EB-43DE-B03B-EB118E1181D4}" type="datetime1">
              <a:rPr lang="en-US" smtClean="0"/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15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0B65F-844D-46BB-A8AA-3D196C34F1FE}" type="datetime1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0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6D-5930-4A48-AB9A-3A2C8779BED1}" type="datetime1">
              <a:rPr lang="en-US" smtClean="0"/>
              <a:t>11/22/2016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14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E727C-96C8-4E0F-A3ED-E7749BB9BC7E}" type="datetime1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58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36B2-5773-48E6-9D22-B397A3AB5966}" type="datetime1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9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FF442-9E63-4F1D-A8FA-8EDD2EF9AB67}" type="datetime1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0AB7-2BC9-4851-8AAF-A6758E9A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80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872" y="762000"/>
            <a:ext cx="8686800" cy="99059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/>
              <a:t>Transportation &amp; Logistics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610061" cy="28194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Attracting Big Ideas – The Time is Now</a:t>
            </a:r>
          </a:p>
          <a:p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Transportation – Big Ideas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Presenter:</a:t>
            </a:r>
            <a:r>
              <a:rPr lang="en-US" sz="2400" dirty="0" smtClean="0">
                <a:solidFill>
                  <a:schemeClr val="tx1"/>
                </a:solidFill>
              </a:rPr>
              <a:t>  Peter Wallis, President and CEO,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Van Horne Institute 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0" descr="VHI LOGO AND WORDMARK (colour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5715000"/>
            <a:ext cx="1871663" cy="70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01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8292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Positive Impacts of the Project</a:t>
            </a:r>
            <a:r>
              <a:rPr lang="en-US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CA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Canadian &amp; US economy improved position to export &amp; import</a:t>
            </a:r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96897" y="1503881"/>
            <a:ext cx="8542303" cy="4363519"/>
            <a:chOff x="63261" y="1050371"/>
            <a:chExt cx="11741940" cy="559451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09669" y="1050371"/>
              <a:ext cx="7273514" cy="4602390"/>
            </a:xfrm>
            <a:prstGeom prst="rect">
              <a:avLst/>
            </a:prstGeom>
          </p:spPr>
        </p:pic>
        <p:sp>
          <p:nvSpPr>
            <p:cNvPr id="7" name="Bent-Up Arrow 6"/>
            <p:cNvSpPr/>
            <p:nvPr/>
          </p:nvSpPr>
          <p:spPr>
            <a:xfrm rot="17141989">
              <a:off x="5984833" y="2125633"/>
              <a:ext cx="1039995" cy="3368248"/>
            </a:xfrm>
            <a:prstGeom prst="bent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Left-Right Arrow 7"/>
            <p:cNvSpPr/>
            <p:nvPr/>
          </p:nvSpPr>
          <p:spPr>
            <a:xfrm rot="18897852">
              <a:off x="2872260" y="4225560"/>
              <a:ext cx="1401872" cy="427798"/>
            </a:xfrm>
            <a:prstGeom prst="left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3261" y="1824626"/>
              <a:ext cx="1878099" cy="163051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CA" sz="1600" dirty="0"/>
                <a:t>Additional route into and </a:t>
              </a:r>
              <a:r>
                <a:rPr lang="en-CA" sz="1600" b="1" dirty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out</a:t>
              </a:r>
              <a:r>
                <a:rPr lang="en-CA" sz="1600" dirty="0"/>
                <a:t> of North America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551481" y="1760043"/>
              <a:ext cx="2253720" cy="151355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600" dirty="0"/>
                <a:t>Landlocked commodities can be moved to market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940899" y="5831648"/>
              <a:ext cx="5530203" cy="813236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dirty="0"/>
                <a:t>First Nation’s  real &amp; substantial ownership of a major enterprise</a:t>
              </a:r>
            </a:p>
          </p:txBody>
        </p:sp>
        <p:cxnSp>
          <p:nvCxnSpPr>
            <p:cNvPr id="12" name="Curved Connector 11"/>
            <p:cNvCxnSpPr/>
            <p:nvPr/>
          </p:nvCxnSpPr>
          <p:spPr>
            <a:xfrm>
              <a:off x="1162633" y="3631364"/>
              <a:ext cx="1878101" cy="858647"/>
            </a:xfrm>
            <a:prstGeom prst="curvedConnector3">
              <a:avLst>
                <a:gd name="adj1" fmla="val 35714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5491207" y="3023156"/>
              <a:ext cx="214640" cy="2683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6063580" y="3720806"/>
              <a:ext cx="35775" cy="193195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6779047" y="4024910"/>
              <a:ext cx="304074" cy="169940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6582294" y="3219928"/>
              <a:ext cx="178866" cy="243283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 flipV="1">
              <a:off x="4668420" y="3166264"/>
              <a:ext cx="429280" cy="252227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5988939"/>
            <a:ext cx="1371600" cy="700752"/>
          </a:xfrm>
          <a:prstGeom prst="rect">
            <a:avLst/>
          </a:prstGeom>
        </p:spPr>
      </p:pic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71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010400" cy="6858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Calibri Light" charset="0"/>
              </a:rPr>
              <a:t>Project Introduction and Description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00200"/>
            <a:ext cx="5963002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0" y="1447801"/>
            <a:ext cx="2362200" cy="427809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173038" indent="-173038"/>
            <a:r>
              <a:rPr lang="en-US" sz="2000" dirty="0">
                <a:latin typeface="Calibri" charset="0"/>
              </a:rPr>
              <a:t>- </a:t>
            </a:r>
            <a:r>
              <a:rPr lang="en-US" sz="2000" dirty="0" smtClean="0">
                <a:latin typeface="Calibri" charset="0"/>
              </a:rPr>
              <a:t> </a:t>
            </a:r>
            <a:r>
              <a:rPr lang="en-US" dirty="0" smtClean="0">
                <a:latin typeface="Calibri" charset="0"/>
              </a:rPr>
              <a:t>Pre-Feasibility </a:t>
            </a:r>
            <a:r>
              <a:rPr lang="en-US" dirty="0">
                <a:latin typeface="Calibri" charset="0"/>
              </a:rPr>
              <a:t>Study </a:t>
            </a:r>
            <a:r>
              <a:rPr lang="en-US" dirty="0" smtClean="0">
                <a:latin typeface="Calibri" charset="0"/>
              </a:rPr>
              <a:t> has </a:t>
            </a:r>
            <a:r>
              <a:rPr lang="en-US" dirty="0">
                <a:latin typeface="Calibri" charset="0"/>
              </a:rPr>
              <a:t>been completed</a:t>
            </a:r>
          </a:p>
          <a:p>
            <a:pPr marL="233363" indent="-233363"/>
            <a:r>
              <a:rPr lang="en-US" dirty="0">
                <a:latin typeface="Calibri" charset="0"/>
              </a:rPr>
              <a:t>- </a:t>
            </a:r>
            <a:r>
              <a:rPr lang="en-US" dirty="0" smtClean="0">
                <a:latin typeface="Calibri" charset="0"/>
              </a:rPr>
              <a:t> Bitumen </a:t>
            </a:r>
            <a:r>
              <a:rPr lang="en-US" dirty="0">
                <a:latin typeface="Calibri" charset="0"/>
              </a:rPr>
              <a:t>transport on </a:t>
            </a:r>
            <a:r>
              <a:rPr lang="en-US" dirty="0" smtClean="0">
                <a:latin typeface="Calibri" charset="0"/>
              </a:rPr>
              <a:t> a </a:t>
            </a:r>
            <a:r>
              <a:rPr lang="en-US" dirty="0">
                <a:latin typeface="Calibri" charset="0"/>
              </a:rPr>
              <a:t>2,440 km single track, heavy –haul railway</a:t>
            </a:r>
          </a:p>
          <a:p>
            <a:pPr marL="233363" indent="-233363"/>
            <a:r>
              <a:rPr lang="en-US" dirty="0">
                <a:latin typeface="Calibri" charset="0"/>
              </a:rPr>
              <a:t>- </a:t>
            </a:r>
            <a:r>
              <a:rPr lang="en-US" dirty="0" smtClean="0">
                <a:latin typeface="Calibri" charset="0"/>
              </a:rPr>
              <a:t> Fort </a:t>
            </a:r>
            <a:r>
              <a:rPr lang="en-US" dirty="0">
                <a:latin typeface="Calibri" charset="0"/>
              </a:rPr>
              <a:t>McMurray to Delta Junction, alternately to Glennallen, then proceeding to an Alaska tidewater terminal at the Port of Valdez</a:t>
            </a:r>
          </a:p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019800"/>
            <a:ext cx="1295400" cy="661821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55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757920" cy="997094"/>
          </a:xfrm>
        </p:spPr>
        <p:txBody>
          <a:bodyPr>
            <a:normAutofit/>
          </a:bodyPr>
          <a:lstStyle/>
          <a:p>
            <a:r>
              <a:rPr lang="en-CA" sz="2800" dirty="0">
                <a:solidFill>
                  <a:srgbClr val="00B050"/>
                </a:solidFill>
              </a:rPr>
              <a:t>Fort McMurray </a:t>
            </a:r>
            <a:r>
              <a:rPr lang="en-CA" sz="2400" dirty="0">
                <a:solidFill>
                  <a:srgbClr val="00B050"/>
                </a:solidFill>
              </a:rPr>
              <a:t>(redline - mainline, Green line - spurs) </a:t>
            </a:r>
          </a:p>
        </p:txBody>
      </p:sp>
      <p:pic>
        <p:nvPicPr>
          <p:cNvPr id="23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79490"/>
            <a:ext cx="8608399" cy="4319794"/>
          </a:xfrm>
        </p:spPr>
      </p:pic>
      <p:sp>
        <p:nvSpPr>
          <p:cNvPr id="24" name="Oval 23"/>
          <p:cNvSpPr/>
          <p:nvPr/>
        </p:nvSpPr>
        <p:spPr>
          <a:xfrm>
            <a:off x="5486400" y="2362200"/>
            <a:ext cx="838200" cy="3645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" dirty="0"/>
              <a:t>Terminal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945972" y="2537848"/>
            <a:ext cx="4527176" cy="10184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942660" y="2819400"/>
            <a:ext cx="3781740" cy="173262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2590800" y="2557726"/>
            <a:ext cx="2875722" cy="277627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4876800" y="2587543"/>
            <a:ext cx="628650" cy="259405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655365" y="2723322"/>
            <a:ext cx="1774963" cy="255973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6324600" y="2362200"/>
            <a:ext cx="1002858" cy="17564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6157374" y="1676400"/>
            <a:ext cx="472026" cy="67543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 flipV="1">
            <a:off x="5529055" y="1777447"/>
            <a:ext cx="285750" cy="5847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151537"/>
            <a:ext cx="990600" cy="506098"/>
          </a:xfrm>
          <a:prstGeom prst="rect">
            <a:avLst/>
          </a:prstGeom>
        </p:spPr>
      </p:pic>
      <p:sp>
        <p:nvSpPr>
          <p:cNvPr id="58" name="Slide Number Placeholder 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93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7871" y="238539"/>
            <a:ext cx="8077200" cy="1325563"/>
          </a:xfrm>
        </p:spPr>
        <p:txBody>
          <a:bodyPr>
            <a:normAutofit/>
          </a:bodyPr>
          <a:lstStyle/>
          <a:p>
            <a:pPr algn="ctr"/>
            <a:r>
              <a:rPr lang="en-CA" sz="40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A2A: Economic &amp; Financial Highlights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03583" y="1524000"/>
            <a:ext cx="6649278" cy="4800601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Char char="²"/>
            </a:pPr>
            <a:r>
              <a:rPr lang="en-CA" dirty="0" smtClean="0"/>
              <a:t>NPV/barrel </a:t>
            </a:r>
            <a:r>
              <a:rPr lang="en-CA" dirty="0"/>
              <a:t>:  </a:t>
            </a:r>
            <a:r>
              <a:rPr lang="en-CA" b="1" dirty="0"/>
              <a:t>$8 - $10 a barrel </a:t>
            </a:r>
            <a:r>
              <a:rPr lang="en-CA" dirty="0"/>
              <a:t>for the rail portion modelling 1.5 and 1.0 mpbd</a:t>
            </a:r>
          </a:p>
          <a:p>
            <a:pPr>
              <a:buFont typeface="Wingdings" charset="2"/>
              <a:buChar char="²"/>
            </a:pPr>
            <a:endParaRPr lang="en-CA" dirty="0"/>
          </a:p>
          <a:p>
            <a:pPr>
              <a:buFont typeface="Wingdings" charset="2"/>
              <a:buChar char="²"/>
            </a:pPr>
            <a:r>
              <a:rPr lang="en-CA" dirty="0"/>
              <a:t>NPV tested using high hurdle of 10.2% - increase capital cost of 50% and operating cost increase of 50% under scenarios of 1 </a:t>
            </a:r>
            <a:r>
              <a:rPr lang="en-CA" dirty="0" err="1" smtClean="0"/>
              <a:t>mbp</a:t>
            </a:r>
            <a:r>
              <a:rPr lang="en-CA" dirty="0"/>
              <a:t>. </a:t>
            </a:r>
          </a:p>
          <a:p>
            <a:pPr>
              <a:buFont typeface="Wingdings" charset="2"/>
              <a:buChar char="²"/>
            </a:pPr>
            <a:endParaRPr lang="en-CA" dirty="0"/>
          </a:p>
          <a:p>
            <a:pPr>
              <a:buFont typeface="Wingdings" charset="2"/>
              <a:buChar char="²"/>
            </a:pPr>
            <a:r>
              <a:rPr lang="en-CA" dirty="0"/>
              <a:t>All in capital cost range </a:t>
            </a:r>
            <a:r>
              <a:rPr lang="en-CA" b="1" dirty="0"/>
              <a:t>$14 </a:t>
            </a:r>
            <a:r>
              <a:rPr lang="en-CA" b="1" dirty="0" smtClean="0"/>
              <a:t>billion </a:t>
            </a:r>
            <a:r>
              <a:rPr lang="en-CA" b="1" dirty="0"/>
              <a:t>- $20 </a:t>
            </a:r>
            <a:r>
              <a:rPr lang="en-CA" b="1" dirty="0" smtClean="0"/>
              <a:t>billion</a:t>
            </a:r>
          </a:p>
          <a:p>
            <a:pPr>
              <a:buFont typeface="Wingdings" charset="2"/>
              <a:buChar char="²"/>
            </a:pPr>
            <a:endParaRPr lang="en-CA" b="1" dirty="0"/>
          </a:p>
          <a:p>
            <a:pPr>
              <a:buFont typeface="Wingdings" charset="2"/>
              <a:buChar char="²"/>
            </a:pPr>
            <a:r>
              <a:rPr lang="en-CA" b="1" dirty="0" smtClean="0"/>
              <a:t>Potential $650 billion in extractable minerals within a 50 mile radius of the </a:t>
            </a:r>
            <a:r>
              <a:rPr lang="en-CA" b="1" dirty="0" err="1" smtClean="0"/>
              <a:t>railbed</a:t>
            </a:r>
            <a:r>
              <a:rPr lang="en-CA" b="1" dirty="0" smtClean="0"/>
              <a:t> </a:t>
            </a:r>
          </a:p>
          <a:p>
            <a:pPr>
              <a:buFont typeface="Wingdings" charset="2"/>
              <a:buChar char="²"/>
            </a:pPr>
            <a:endParaRPr lang="en-CA" b="1" dirty="0"/>
          </a:p>
          <a:p>
            <a:pPr>
              <a:buFont typeface="Wingdings" charset="2"/>
              <a:buChar char="²"/>
            </a:pPr>
            <a:endParaRPr lang="en-CA" b="1" dirty="0" smtClean="0"/>
          </a:p>
          <a:p>
            <a:pPr>
              <a:buFont typeface="Wingdings" charset="2"/>
              <a:buChar char="²"/>
            </a:pPr>
            <a:endParaRPr lang="en-CA" b="1" dirty="0" smtClean="0"/>
          </a:p>
          <a:p>
            <a:pPr>
              <a:buFont typeface="Wingdings" charset="2"/>
              <a:buChar char="²"/>
            </a:pPr>
            <a:endParaRPr lang="en-CA" b="1" dirty="0"/>
          </a:p>
          <a:p>
            <a:pPr>
              <a:buFont typeface="Wingdings" charset="2"/>
              <a:buChar char="²"/>
            </a:pPr>
            <a:endParaRPr lang="en-CA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15200" y="2819400"/>
            <a:ext cx="1303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  <a:cs typeface="Arial"/>
              </a:rPr>
              <a:t>$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5932022"/>
            <a:ext cx="1054231" cy="53860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691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438400"/>
            <a:ext cx="2514600" cy="2514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1000"/>
            <a:ext cx="1905000" cy="9241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713" y="768274"/>
            <a:ext cx="6196596" cy="52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55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15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6" y="427585"/>
            <a:ext cx="1931504" cy="936992"/>
          </a:xfrm>
          <a:prstGeom prst="rect">
            <a:avLst/>
          </a:prstGeom>
        </p:spPr>
      </p:pic>
      <p:sp>
        <p:nvSpPr>
          <p:cNvPr id="12" name="TextBox 1"/>
          <p:cNvSpPr txBox="1"/>
          <p:nvPr/>
        </p:nvSpPr>
        <p:spPr>
          <a:xfrm>
            <a:off x="243838" y="1393999"/>
            <a:ext cx="844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Commercial drones enable rapid and repeatable collection of data from the physical world. This helps enterprises meet compliance requirements, make quicker, better decisions and keep workers safe</a:t>
            </a:r>
            <a:r>
              <a:rPr lang="en-CA" dirty="0" smtClean="0"/>
              <a:t>. </a:t>
            </a:r>
            <a:endParaRPr lang="en-CA" dirty="0"/>
          </a:p>
        </p:txBody>
      </p:sp>
      <p:pic>
        <p:nvPicPr>
          <p:cNvPr id="13" name="Picture 2" descr="Image result for drone applications in oil and g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252" y="2590800"/>
            <a:ext cx="6570133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452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191000" y="609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 smtClean="0"/>
              <a:t>Industry Challenges</a:t>
            </a:r>
            <a:endParaRPr lang="en-CA" sz="28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9055"/>
            <a:ext cx="1870457" cy="9073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5354" y="1690013"/>
            <a:ext cx="52109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 smtClean="0"/>
              <a:t>Currently Regulations allow for Line of Site Operations- 600M radius. This limits market access for operations in Search and Rescue, Linear Inspection (Rail, Oil, Power) and Environmental Assessment.</a:t>
            </a:r>
          </a:p>
        </p:txBody>
      </p:sp>
      <p:pic>
        <p:nvPicPr>
          <p:cNvPr id="15" name="Picture 4" descr="Image result for visual line of sight ua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86433"/>
            <a:ext cx="2233946" cy="228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81000" y="4166711"/>
            <a:ext cx="4038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Access to Capital is a big challenge for Canadian Tech Start-ups focussing on growth in these markets.  Over $450 Million in 2015, primarily in the US and China.  </a:t>
            </a:r>
          </a:p>
        </p:txBody>
      </p:sp>
      <p:pic>
        <p:nvPicPr>
          <p:cNvPr id="17" name="Picture 2" descr="Image result for money images 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32" y="4105841"/>
            <a:ext cx="25146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56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17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27583"/>
            <a:ext cx="1931504" cy="9369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814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/>
              <a:t>Challenge- Beyond Line Of Site</a:t>
            </a:r>
            <a:endParaRPr lang="en-CA" sz="2400" b="1" dirty="0"/>
          </a:p>
        </p:txBody>
      </p:sp>
      <p:pic>
        <p:nvPicPr>
          <p:cNvPr id="13" name="Picture 2" descr="Image result for drone applications 2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61" y="1714500"/>
            <a:ext cx="8109477" cy="476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470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18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9055"/>
            <a:ext cx="1870457" cy="9073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33800" y="463412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 smtClean="0"/>
              <a:t>Challenge- Lack of Funding</a:t>
            </a:r>
            <a:endParaRPr lang="en-CA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0" y="12954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Of the Top 20 Funded Drone Firms, only one is in Canada! </a:t>
            </a:r>
            <a:endParaRPr lang="en-CA" dirty="0"/>
          </a:p>
        </p:txBody>
      </p:sp>
      <p:pic>
        <p:nvPicPr>
          <p:cNvPr id="12" name="Picture 2" descr="Image result for venture capital funding to drone startu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832213"/>
            <a:ext cx="5663827" cy="424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024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19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257800" y="548244"/>
            <a:ext cx="1797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b="1" u="sng" dirty="0"/>
              <a:t>Package Delivery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9055"/>
            <a:ext cx="1870457" cy="90737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9075" y="1653084"/>
            <a:ext cx="419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u="sng" dirty="0" smtClean="0"/>
              <a:t>Realistic in the Near Future! </a:t>
            </a:r>
          </a:p>
          <a:p>
            <a:endParaRPr lang="en-CA" b="1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 smtClean="0"/>
              <a:t>First Responders or Disaster Response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 smtClean="0"/>
              <a:t>Remote access delivery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 smtClean="0"/>
              <a:t>Trans-Continental Cargo Delivery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6750" y="4114800"/>
            <a:ext cx="419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u="sng" dirty="0" smtClean="0"/>
              <a:t>Not Very Realistic in the Near Future </a:t>
            </a:r>
          </a:p>
          <a:p>
            <a:endParaRPr lang="en-CA" b="1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 smtClean="0"/>
              <a:t>Amazon Residential Package Delivery? Low probability in the near future. Limits- Regulatory &amp; Battery Efficiency, </a:t>
            </a:r>
            <a:endParaRPr lang="en-CA" dirty="0"/>
          </a:p>
        </p:txBody>
      </p:sp>
      <p:pic>
        <p:nvPicPr>
          <p:cNvPr id="14" name="Picture 8" descr="Image result for drone applic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3997"/>
            <a:ext cx="2857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mage result for visual line of sight ua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302" y="3962400"/>
            <a:ext cx="2876896" cy="215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76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838200" y="2057400"/>
            <a:ext cx="7610061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Attracting Big Ideas – The Time is Now</a:t>
            </a:r>
          </a:p>
          <a:p>
            <a:pPr marL="0" indent="0" algn="ctr">
              <a:buNone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Transportation – Big Ideas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2400" b="1" dirty="0" smtClean="0"/>
              <a:t>Contributors:</a:t>
            </a:r>
            <a:r>
              <a:rPr lang="en-US" sz="2400" dirty="0" smtClean="0"/>
              <a:t>   Paul Godsmark, CAVCOE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              John Falcetta, Alberta to Alaska Railway</a:t>
            </a:r>
          </a:p>
          <a:p>
            <a:pPr marL="0" indent="0">
              <a:buNone/>
            </a:pPr>
            <a:r>
              <a:rPr lang="en-US" sz="2400" dirty="0" smtClean="0"/>
              <a:t>                           Randy Hudson, Remote Sensing Solutions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endParaRPr lang="en-US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99830" y="381000"/>
            <a:ext cx="8686800" cy="990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/>
          </a:p>
        </p:txBody>
      </p:sp>
      <p:pic>
        <p:nvPicPr>
          <p:cNvPr id="8" name="Picture 0" descr="VHI LOGO AND WORDMARK (colour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23" y="5715000"/>
            <a:ext cx="1871663" cy="70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4480" y="381000"/>
            <a:ext cx="8686800" cy="9905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smtClean="0"/>
              <a:t>Transportation &amp; Logistics Industry 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27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953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 smtClean="0"/>
              <a:t>Autonomous Vehicles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Government of Alberta license autonomous vehicles for all weather testing through legislation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Government of Alberta commission a panel of experts from across industry academe and government to define a path for the implementation of autonomous vehicles in the Province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2800" b="1" dirty="0" smtClean="0"/>
              <a:t>Albert to Alaska Railway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Governments ensure that approvals and permitting process is thorough and expeditious 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2800" b="1" dirty="0" smtClean="0"/>
              <a:t>UAV Drones and Technologies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Governments </a:t>
            </a:r>
            <a:r>
              <a:rPr lang="en-US" sz="1800" dirty="0"/>
              <a:t>to work with Industry and Transport Canada to ensure safe UAV Operations to allow Beyond Line of Site Operations.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Government to work with industry to allow access to more capital for start ups to grow and compete on the world stage.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20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05000" y="609600"/>
            <a:ext cx="434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3">
                    <a:lumMod val="75000"/>
                  </a:schemeClr>
                </a:solidFill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7754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229600" cy="4648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Autonomous Vehicles are Disruptive </a:t>
            </a:r>
          </a:p>
          <a:p>
            <a:r>
              <a:rPr lang="en-US" sz="2800" dirty="0" smtClean="0"/>
              <a:t>The auto industry is a century-old eco-system being ogled by outside players hungry for a slice of a $10 trillion mobility market.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smtClean="0"/>
              <a:t>Alberta to Alaska Railway</a:t>
            </a:r>
          </a:p>
          <a:p>
            <a:r>
              <a:rPr lang="en-US" sz="2800" dirty="0" smtClean="0"/>
              <a:t>Alberta’s crude oil is a resource desperately trying to reach global markets – here is a solution.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smtClean="0"/>
              <a:t>UAV Drones and Technology </a:t>
            </a:r>
          </a:p>
          <a:p>
            <a:r>
              <a:rPr lang="en-US" sz="2800" dirty="0" smtClean="0"/>
              <a:t>“No roads?  There is a drone for that”.  </a:t>
            </a:r>
          </a:p>
          <a:p>
            <a:r>
              <a:rPr lang="en-US" sz="2800" dirty="0" smtClean="0"/>
              <a:t>“One day a drone might throw you a life preserver”.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/>
              <a:t> </a:t>
            </a:r>
            <a:endParaRPr lang="en-US" sz="2800" b="1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/>
              <a:t>Forces and Sources of Change  </a:t>
            </a:r>
            <a:endParaRPr lang="en-US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76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4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218" y="340898"/>
            <a:ext cx="4724400" cy="639762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0069AA"/>
                </a:solidFill>
              </a:rPr>
              <a:t>Autonomous Vehicles </a:t>
            </a:r>
            <a:endParaRPr lang="en-US" sz="3600" b="1" dirty="0">
              <a:solidFill>
                <a:srgbClr val="0033CC"/>
              </a:solidFill>
            </a:endParaRPr>
          </a:p>
        </p:txBody>
      </p:sp>
      <p:pic>
        <p:nvPicPr>
          <p:cNvPr id="6" name="Picture 5" descr="Navya Arm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5" y="990600"/>
            <a:ext cx="3200400" cy="1800225"/>
          </a:xfrm>
          <a:prstGeom prst="rect">
            <a:avLst/>
          </a:prstGeom>
        </p:spPr>
      </p:pic>
      <p:pic>
        <p:nvPicPr>
          <p:cNvPr id="7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609600"/>
            <a:ext cx="3884275" cy="2245817"/>
          </a:xfrm>
          <a:prstGeom prst="rect">
            <a:avLst/>
          </a:prstGeom>
        </p:spPr>
      </p:pic>
      <p:pic>
        <p:nvPicPr>
          <p:cNvPr id="8" name="Content Placeholder 6" descr="mercedes-benz-future-truck-2025-front-view-in-motion-0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0" b="6500"/>
          <a:stretch>
            <a:fillRect/>
          </a:stretch>
        </p:blipFill>
        <p:spPr bwMode="auto">
          <a:xfrm>
            <a:off x="228600" y="3389630"/>
            <a:ext cx="3085757" cy="178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pic>
        <p:nvPicPr>
          <p:cNvPr id="9" name="Picture 8" descr="Next Future Transportation Road-Train Pod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148667"/>
            <a:ext cx="2651946" cy="1966860"/>
          </a:xfrm>
          <a:prstGeom prst="rect">
            <a:avLst/>
          </a:prstGeom>
          <a:ln>
            <a:solidFill>
              <a:schemeClr val="bg1">
                <a:lumMod val="75000"/>
                <a:alpha val="0"/>
              </a:schemeClr>
            </a:solidFill>
          </a:ln>
          <a:effectLst>
            <a:glow rad="228600">
              <a:schemeClr val="bg1">
                <a:lumMod val="75000"/>
                <a:alpha val="75000"/>
              </a:schemeClr>
            </a:glow>
          </a:effectLst>
        </p:spPr>
      </p:pic>
      <p:pic>
        <p:nvPicPr>
          <p:cNvPr id="10" name="Content Placeholder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4999" y="3152199"/>
            <a:ext cx="3132807" cy="193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33547" y="5348730"/>
            <a:ext cx="7807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9AA"/>
                </a:solidFill>
              </a:rPr>
              <a:t>Shuttles, Pods, Trucks, Road-Trains, </a:t>
            </a:r>
            <a:r>
              <a:rPr lang="en-US" sz="2800" b="1" dirty="0" err="1" smtClean="0">
                <a:solidFill>
                  <a:srgbClr val="0069AA"/>
                </a:solidFill>
              </a:rPr>
              <a:t>Deliverbots</a:t>
            </a:r>
            <a:endParaRPr lang="en-US" sz="2800" b="1" dirty="0" smtClean="0">
              <a:solidFill>
                <a:srgbClr val="0069AA"/>
              </a:solidFill>
            </a:endParaRPr>
          </a:p>
          <a:p>
            <a:endParaRPr lang="en-US" sz="2800" b="1" dirty="0">
              <a:solidFill>
                <a:srgbClr val="0069AA"/>
              </a:solidFill>
            </a:endParaRPr>
          </a:p>
        </p:txBody>
      </p:sp>
      <p:pic>
        <p:nvPicPr>
          <p:cNvPr id="12" name="Content Placeholder 4" descr="CAVCOE LOGO FINAL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66" b="-73166"/>
          <a:stretch>
            <a:fillRect/>
          </a:stretch>
        </p:blipFill>
        <p:spPr bwMode="auto">
          <a:xfrm>
            <a:off x="265043" y="5910419"/>
            <a:ext cx="1175130" cy="678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2410758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8329139" cy="58857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0" y="380999"/>
            <a:ext cx="4495800" cy="5885711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 idx="4294967295"/>
          </p:nvPr>
        </p:nvSpPr>
        <p:spPr>
          <a:xfrm>
            <a:off x="3962400" y="838200"/>
            <a:ext cx="4114800" cy="110871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/>
            <a:r>
              <a:rPr lang="en-US" sz="5400" b="1" dirty="0" smtClean="0">
                <a:solidFill>
                  <a:srgbClr val="FF0000"/>
                </a:solidFill>
              </a:rPr>
              <a:t>Huge Impacts</a:t>
            </a:r>
            <a:r>
              <a:rPr lang="en-US" sz="5400" b="1" i="1" dirty="0" smtClean="0">
                <a:solidFill>
                  <a:srgbClr val="FF0000"/>
                </a:solidFill>
              </a:rPr>
              <a:t/>
            </a:r>
            <a:br>
              <a:rPr lang="en-US" sz="5400" b="1" i="1" dirty="0" smtClean="0">
                <a:solidFill>
                  <a:srgbClr val="FF0000"/>
                </a:solidFill>
              </a:rPr>
            </a:br>
            <a:r>
              <a:rPr lang="en-US" sz="2400" b="1" i="1" dirty="0" smtClean="0">
                <a:solidFill>
                  <a:srgbClr val="FF0000"/>
                </a:solidFill>
              </a:rPr>
              <a:t>(Canada figures)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114800" y="2057400"/>
            <a:ext cx="4191000" cy="4665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3000" b="1" dirty="0" smtClean="0"/>
              <a:t>Safety – save 80% crashes </a:t>
            </a:r>
            <a:r>
              <a:rPr lang="en-US" sz="3000" dirty="0" smtClean="0"/>
              <a:t>(3.9% GDP)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3000" b="1" dirty="0" smtClean="0"/>
              <a:t>Time – save 0.5 </a:t>
            </a:r>
            <a:r>
              <a:rPr lang="en-US" sz="3000" b="1" dirty="0" err="1" smtClean="0"/>
              <a:t>Bn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hrs</a:t>
            </a:r>
            <a:endParaRPr lang="en-US" sz="3000" b="1" dirty="0" smtClean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3000" b="1" dirty="0" smtClean="0"/>
              <a:t>Shared </a:t>
            </a:r>
            <a:r>
              <a:rPr lang="en-US" sz="3000" b="1" dirty="0" err="1" smtClean="0"/>
              <a:t>TaaS</a:t>
            </a:r>
            <a:endParaRPr lang="en-US" sz="3000" b="1" dirty="0" smtClean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3000" b="1" i="1" dirty="0" smtClean="0"/>
              <a:t>Savings $65bn/yr</a:t>
            </a:r>
            <a:r>
              <a:rPr lang="en-US" sz="3000" i="1" baseline="30000" dirty="0" smtClean="0"/>
              <a:t>2</a:t>
            </a:r>
            <a:r>
              <a:rPr lang="en-US" sz="3000" b="1" i="1" dirty="0"/>
              <a:t/>
            </a:r>
            <a:br>
              <a:rPr lang="en-US" sz="3000" b="1" i="1" dirty="0"/>
            </a:br>
            <a:r>
              <a:rPr lang="en-US" b="1" i="1" dirty="0"/>
              <a:t/>
            </a:r>
            <a:br>
              <a:rPr lang="en-US" b="1" i="1" dirty="0"/>
            </a:br>
            <a:endParaRPr lang="en-US" b="1" i="1" dirty="0" smtClean="0"/>
          </a:p>
          <a:p>
            <a:r>
              <a:rPr lang="en-US" b="1" i="1" dirty="0"/>
              <a:t>					</a:t>
            </a:r>
            <a:r>
              <a:rPr lang="en-US" b="1" i="1" dirty="0" smtClean="0"/>
              <a:t>			                 </a:t>
            </a:r>
            <a:r>
              <a:rPr lang="en-US" sz="1000" baseline="30000" dirty="0" smtClean="0"/>
              <a:t>2</a:t>
            </a:r>
            <a:r>
              <a:rPr lang="en-US" sz="1000" dirty="0" smtClean="0"/>
              <a:t>Morgan Stanley </a:t>
            </a:r>
            <a:r>
              <a:rPr lang="en-US" sz="1000" dirty="0" err="1" smtClean="0"/>
              <a:t>est</a:t>
            </a:r>
            <a:r>
              <a:rPr lang="en-US" sz="1000" dirty="0" smtClean="0"/>
              <a:t> $1.3Tn/</a:t>
            </a:r>
            <a:r>
              <a:rPr lang="en-US" sz="1000" dirty="0" err="1" smtClean="0"/>
              <a:t>yr</a:t>
            </a:r>
            <a:r>
              <a:rPr lang="en-US" sz="1000" dirty="0" smtClean="0"/>
              <a:t> for US</a:t>
            </a:r>
          </a:p>
          <a:p>
            <a:r>
              <a:rPr lang="en-US" sz="1000" dirty="0"/>
              <a:t>	</a:t>
            </a:r>
            <a:r>
              <a:rPr lang="en-US" sz="1000" dirty="0" smtClean="0"/>
              <a:t>						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69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04900" y="304800"/>
            <a:ext cx="6553200" cy="6397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Fully Autonomous - When?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16835" y="990600"/>
            <a:ext cx="8244136" cy="48908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Ford / </a:t>
            </a:r>
            <a:r>
              <a:rPr lang="en-US" dirty="0" err="1" smtClean="0"/>
              <a:t>Baidu</a:t>
            </a:r>
            <a:r>
              <a:rPr lang="en-US" dirty="0" smtClean="0"/>
              <a:t> – mass produce by 2021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Google – 2017-2020?   </a:t>
            </a:r>
          </a:p>
          <a:p>
            <a:pPr marL="0" indent="0">
              <a:buNone/>
            </a:pPr>
            <a:r>
              <a:rPr lang="en-US" dirty="0" err="1" smtClean="0"/>
              <a:t>Mobileye</a:t>
            </a:r>
            <a:r>
              <a:rPr lang="en-US" dirty="0" smtClean="0"/>
              <a:t>/Delphi 2019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Taxi trials </a:t>
            </a:r>
            <a:r>
              <a:rPr lang="en-US" dirty="0" err="1" smtClean="0"/>
              <a:t>nuTonomy</a:t>
            </a:r>
            <a:r>
              <a:rPr lang="en-US" dirty="0" smtClean="0"/>
              <a:t> 2016, </a:t>
            </a:r>
          </a:p>
          <a:p>
            <a:pPr marL="0" indent="0">
              <a:buNone/>
            </a:pPr>
            <a:r>
              <a:rPr lang="en-US" dirty="0" err="1" smtClean="0"/>
              <a:t>Uber</a:t>
            </a:r>
            <a:r>
              <a:rPr lang="en-US" dirty="0" smtClean="0"/>
              <a:t> 2016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63923"/>
            <a:ext cx="3276600" cy="2455884"/>
          </a:xfrm>
          <a:prstGeom prst="rect">
            <a:avLst/>
          </a:prstGeom>
        </p:spPr>
      </p:pic>
      <p:pic>
        <p:nvPicPr>
          <p:cNvPr id="7" name="Content Placeholder 5" descr="baidu driverles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" r="1352"/>
          <a:stretch>
            <a:fillRect/>
          </a:stretch>
        </p:blipFill>
        <p:spPr bwMode="auto">
          <a:xfrm>
            <a:off x="4457415" y="1524000"/>
            <a:ext cx="4047397" cy="2338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415" y="4191000"/>
            <a:ext cx="4055052" cy="2158977"/>
          </a:xfrm>
          <a:prstGeom prst="rect">
            <a:avLst/>
          </a:prstGeom>
        </p:spPr>
      </p:pic>
      <p:pic>
        <p:nvPicPr>
          <p:cNvPr id="9" name="Content Placeholder 4" descr="CAVCOE LOGO FINAL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66" b="-73166"/>
          <a:stretch>
            <a:fillRect/>
          </a:stretch>
        </p:blipFill>
        <p:spPr bwMode="auto">
          <a:xfrm>
            <a:off x="533400" y="6019799"/>
            <a:ext cx="1219200" cy="70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5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8456576" cy="63678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990600"/>
            <a:ext cx="541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6600"/>
                </a:solidFill>
              </a:rPr>
              <a:t>Why a big deal?</a:t>
            </a:r>
            <a:endParaRPr lang="en-US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2133600"/>
            <a:ext cx="5638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An AV will do work moving people, goods, services</a:t>
            </a:r>
          </a:p>
          <a:p>
            <a:pPr marL="457200" indent="-457200">
              <a:buFont typeface="Arial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An AV will make money for owner</a:t>
            </a:r>
          </a:p>
          <a:p>
            <a:pPr marL="457200" indent="-457200">
              <a:buFont typeface="Arial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AV Demand &gt; Supply</a:t>
            </a:r>
          </a:p>
          <a:p>
            <a:pPr marL="457200" indent="-457200">
              <a:buFont typeface="Arial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Rapid Market Penetration</a:t>
            </a:r>
          </a:p>
          <a:p>
            <a:pPr marL="457200" indent="-457200">
              <a:buFont typeface="Arial"/>
              <a:buChar char="•"/>
            </a:pPr>
            <a:r>
              <a:rPr lang="en-US" sz="3000" b="1" dirty="0" smtClean="0">
                <a:solidFill>
                  <a:schemeClr val="bg1"/>
                </a:solidFill>
              </a:rPr>
              <a:t>Disruptive</a:t>
            </a:r>
            <a:endParaRPr lang="en-US" sz="3000" dirty="0"/>
          </a:p>
        </p:txBody>
      </p:sp>
      <p:pic>
        <p:nvPicPr>
          <p:cNvPr id="8" name="Content Placeholder 4" descr="CAVCOE LOGO FINA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66" b="-73166"/>
          <a:stretch>
            <a:fillRect/>
          </a:stretch>
        </p:blipFill>
        <p:spPr bwMode="auto">
          <a:xfrm>
            <a:off x="533400" y="6019799"/>
            <a:ext cx="1219200" cy="70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85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 bwMode="auto">
          <a:xfrm>
            <a:off x="1524000" y="675861"/>
            <a:ext cx="7226300" cy="138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Arial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Arial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Arial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9AA"/>
                </a:solidFill>
                <a:latin typeface="Arial" charset="0"/>
              </a:defRPr>
            </a:lvl9pPr>
          </a:lstStyle>
          <a:p>
            <a:r>
              <a:rPr lang="en-US" sz="5400" dirty="0" smtClean="0">
                <a:solidFill>
                  <a:srgbClr val="FF6600"/>
                </a:solidFill>
              </a:rPr>
              <a:t>AB, Let’s plan now:</a:t>
            </a:r>
            <a:endParaRPr lang="en-US" sz="3600" dirty="0">
              <a:solidFill>
                <a:srgbClr val="FF66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57760"/>
            <a:ext cx="3098800" cy="2229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7491" y="1905000"/>
            <a:ext cx="5791200" cy="330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3600" b="1" dirty="0" smtClean="0"/>
              <a:t>Additive manufacturing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3600" b="1" dirty="0" smtClean="0"/>
              <a:t>AV app world leaders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3600" b="1" dirty="0" smtClean="0"/>
              <a:t>AV cyber-security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3600" b="1" dirty="0" smtClean="0"/>
              <a:t>AV niche products</a:t>
            </a:r>
          </a:p>
          <a:p>
            <a:pPr marL="285750" indent="-285750">
              <a:buFont typeface="Arial"/>
              <a:buChar char="•"/>
            </a:pPr>
            <a:endParaRPr lang="en-US" sz="3600" b="1" dirty="0" smtClean="0"/>
          </a:p>
        </p:txBody>
      </p:sp>
      <p:pic>
        <p:nvPicPr>
          <p:cNvPr id="8" name="Content Placeholder 4" descr="CAVCOE LOGO FINA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166" b="-73166"/>
          <a:stretch>
            <a:fillRect/>
          </a:stretch>
        </p:blipFill>
        <p:spPr bwMode="auto">
          <a:xfrm>
            <a:off x="533400" y="6019799"/>
            <a:ext cx="1219200" cy="70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9" name="Picture 0" descr="VHI LOGO AND WORDMARK (colour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041608"/>
            <a:ext cx="1295399" cy="48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3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381000"/>
            <a:ext cx="434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Alberta to Alaska Railway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6" y="1113183"/>
            <a:ext cx="5633886" cy="30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3600" y="1113183"/>
            <a:ext cx="2895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u"/>
            </a:pPr>
            <a:r>
              <a:rPr lang="en-US" sz="1600" b="1" dirty="0"/>
              <a:t>Design, Permit, Build &amp; Operate a multipurpose railway from Alberta to tidewater</a:t>
            </a:r>
          </a:p>
          <a:p>
            <a:endParaRPr lang="en-US" sz="1600" b="1" dirty="0"/>
          </a:p>
          <a:p>
            <a:pPr marL="342900" indent="-342900">
              <a:buFont typeface="Wingdings" charset="2"/>
              <a:buChar char="u"/>
            </a:pPr>
            <a:r>
              <a:rPr lang="en-US" sz="1600" b="1" dirty="0"/>
              <a:t>Capacity to move commodities, goods  people &amp; data (fibre optics)</a:t>
            </a:r>
          </a:p>
          <a:p>
            <a:pPr marL="342900" indent="-342900">
              <a:buFont typeface="Wingdings" charset="2"/>
              <a:buChar char="u"/>
            </a:pPr>
            <a:endParaRPr lang="en-US" sz="1600" b="1" dirty="0"/>
          </a:p>
          <a:p>
            <a:pPr marL="342900" indent="-342900">
              <a:buFont typeface="Wingdings" charset="2"/>
              <a:buChar char="u"/>
            </a:pPr>
            <a:r>
              <a:rPr lang="en-US" sz="1600" b="1" dirty="0"/>
              <a:t>Potential to also connect Alaska to lower 48 states</a:t>
            </a:r>
          </a:p>
          <a:p>
            <a:pPr marL="342900" indent="-342900">
              <a:buFont typeface="Wingdings" charset="2"/>
              <a:buChar char="u"/>
            </a:pPr>
            <a:endParaRPr lang="en-US" sz="1600" b="1" dirty="0"/>
          </a:p>
          <a:p>
            <a:pPr marL="342900" indent="-342900">
              <a:buFont typeface="Wingdings" charset="2"/>
              <a:buChar char="u"/>
            </a:pPr>
            <a:r>
              <a:rPr lang="en-US" sz="1600" b="1" dirty="0"/>
              <a:t>First Nations engaged will be full partners in the project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5" y="4326835"/>
            <a:ext cx="4522835" cy="184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652" y="1113183"/>
            <a:ext cx="1109280" cy="566732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0AB7-2BC9-4851-8AAF-A6758E9AAB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71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765</Words>
  <Application>Microsoft Office PowerPoint</Application>
  <PresentationFormat>On-screen Show (4:3)</PresentationFormat>
  <Paragraphs>145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Transportation &amp; Logistics</vt:lpstr>
      <vt:lpstr>PowerPoint Presentation</vt:lpstr>
      <vt:lpstr>Forces and Sources of Change  </vt:lpstr>
      <vt:lpstr>Autonomous Vehicles </vt:lpstr>
      <vt:lpstr>Huge Impacts (Canada figures)</vt:lpstr>
      <vt:lpstr>Fully Autonomous - When?</vt:lpstr>
      <vt:lpstr>PowerPoint Presentation</vt:lpstr>
      <vt:lpstr>PowerPoint Presentation</vt:lpstr>
      <vt:lpstr>PowerPoint Presentation</vt:lpstr>
      <vt:lpstr>PowerPoint Presentation</vt:lpstr>
      <vt:lpstr>Project Introduction and Description</vt:lpstr>
      <vt:lpstr>Fort McMurray (redline - mainline, Green line - spurs) </vt:lpstr>
      <vt:lpstr>A2A: Economic &amp; Financial Highlights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Calgary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the New Alberta – Vision and Leadership</dc:title>
  <dc:creator>Gail Pellerin</dc:creator>
  <cp:lastModifiedBy>Perry</cp:lastModifiedBy>
  <cp:revision>34</cp:revision>
  <cp:lastPrinted>2016-11-14T16:19:30Z</cp:lastPrinted>
  <dcterms:created xsi:type="dcterms:W3CDTF">2016-10-05T21:39:25Z</dcterms:created>
  <dcterms:modified xsi:type="dcterms:W3CDTF">2016-11-22T16:51:44Z</dcterms:modified>
</cp:coreProperties>
</file>