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notesSlides/notesSlide11.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673" r:id="rId2"/>
    <p:sldMasterId id="2147483661" r:id="rId3"/>
  </p:sldMasterIdLst>
  <p:notesMasterIdLst>
    <p:notesMasterId r:id="rId20"/>
  </p:notesMasterIdLst>
  <p:sldIdLst>
    <p:sldId id="256" r:id="rId4"/>
    <p:sldId id="257" r:id="rId5"/>
    <p:sldId id="279" r:id="rId6"/>
    <p:sldId id="275" r:id="rId7"/>
    <p:sldId id="276" r:id="rId8"/>
    <p:sldId id="258" r:id="rId9"/>
    <p:sldId id="260" r:id="rId10"/>
    <p:sldId id="261" r:id="rId11"/>
    <p:sldId id="262" r:id="rId12"/>
    <p:sldId id="280" r:id="rId13"/>
    <p:sldId id="272" r:id="rId14"/>
    <p:sldId id="273" r:id="rId15"/>
    <p:sldId id="281" r:id="rId16"/>
    <p:sldId id="274" r:id="rId17"/>
    <p:sldId id="277" r:id="rId18"/>
    <p:sldId id="278" r:id="rId19"/>
  </p:sldIdLst>
  <p:sldSz cx="9144000" cy="6858000" type="screen4x3"/>
  <p:notesSz cx="7023100" cy="93091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32">
          <p15:clr>
            <a:srgbClr val="A4A3A4"/>
          </p15:clr>
        </p15:guide>
        <p15:guide id="2" pos="221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737" autoAdjust="0"/>
  </p:normalViewPr>
  <p:slideViewPr>
    <p:cSldViewPr>
      <p:cViewPr varScale="1">
        <p:scale>
          <a:sx n="101" d="100"/>
          <a:sy n="101" d="100"/>
        </p:scale>
        <p:origin x="1308"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1806" y="-96"/>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busfile.bus.ualberta.ca\shared\WCER\Nick\DIVERSIFICATION\TEDs_TABLES_AND_GRAPH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busfile.bus.ualberta.ca\shared\WCER\Nick\DIVERSIFICATION\TEDs_TABLES_AND_GRAPH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37"/>
    </mc:Choice>
    <mc:Fallback>
      <c:style val="37"/>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9.8232590085117866E-2"/>
          <c:y val="4.4057617797775402E-2"/>
          <c:w val="0.66776245492678021"/>
          <c:h val="0.79530402449693749"/>
        </c:manualLayout>
      </c:layout>
      <c:bar3DChart>
        <c:barDir val="col"/>
        <c:grouping val="clustered"/>
        <c:varyColors val="0"/>
        <c:ser>
          <c:idx val="0"/>
          <c:order val="0"/>
          <c:tx>
            <c:strRef>
              <c:f>Sheet1!$A$3</c:f>
              <c:strCache>
                <c:ptCount val="1"/>
                <c:pt idx="0">
                  <c:v>Total variance  (%)</c:v>
                </c:pt>
              </c:strCache>
            </c:strRef>
          </c:tx>
          <c:spPr>
            <a:solidFill>
              <a:schemeClr val="accent2">
                <a:lumMod val="90000"/>
                <a:lumOff val="10000"/>
              </a:schemeClr>
            </a:solidFill>
          </c:spPr>
          <c:invertIfNegative val="0"/>
          <c:cat>
            <c:strRef>
              <c:f>Sheet1!$B$2:$D$2</c:f>
              <c:strCache>
                <c:ptCount val="3"/>
                <c:pt idx="0">
                  <c:v>1976-1986</c:v>
                </c:pt>
                <c:pt idx="1">
                  <c:v>1987-1996</c:v>
                </c:pt>
                <c:pt idx="2">
                  <c:v>1997-2009</c:v>
                </c:pt>
              </c:strCache>
            </c:strRef>
          </c:cat>
          <c:val>
            <c:numRef>
              <c:f>Sheet1!$B$3:$D$3</c:f>
              <c:numCache>
                <c:formatCode>General</c:formatCode>
                <c:ptCount val="3"/>
                <c:pt idx="0">
                  <c:v>22.939999999999987</c:v>
                </c:pt>
                <c:pt idx="1">
                  <c:v>5.2700000000000014</c:v>
                </c:pt>
                <c:pt idx="2">
                  <c:v>6.84</c:v>
                </c:pt>
              </c:numCache>
            </c:numRef>
          </c:val>
          <c:extLst>
            <c:ext xmlns:c16="http://schemas.microsoft.com/office/drawing/2014/chart" uri="{C3380CC4-5D6E-409C-BE32-E72D297353CC}">
              <c16:uniqueId val="{00000000-F37E-4D2F-92EB-20889D492A00}"/>
            </c:ext>
          </c:extLst>
        </c:ser>
        <c:ser>
          <c:idx val="1"/>
          <c:order val="1"/>
          <c:tx>
            <c:strRef>
              <c:f>Sheet1!$A$4</c:f>
              <c:strCache>
                <c:ptCount val="1"/>
                <c:pt idx="0">
                  <c:v>Employment (%)</c:v>
                </c:pt>
              </c:strCache>
            </c:strRef>
          </c:tx>
          <c:spPr>
            <a:solidFill>
              <a:schemeClr val="accent2">
                <a:lumMod val="75000"/>
                <a:lumOff val="25000"/>
              </a:schemeClr>
            </a:solidFill>
          </c:spPr>
          <c:invertIfNegative val="0"/>
          <c:cat>
            <c:strRef>
              <c:f>Sheet1!$B$2:$D$2</c:f>
              <c:strCache>
                <c:ptCount val="3"/>
                <c:pt idx="0">
                  <c:v>1976-1986</c:v>
                </c:pt>
                <c:pt idx="1">
                  <c:v>1987-1996</c:v>
                </c:pt>
                <c:pt idx="2">
                  <c:v>1997-2009</c:v>
                </c:pt>
              </c:strCache>
            </c:strRef>
          </c:cat>
          <c:val>
            <c:numRef>
              <c:f>Sheet1!$B$4:$D$4</c:f>
              <c:numCache>
                <c:formatCode>General</c:formatCode>
                <c:ptCount val="3"/>
                <c:pt idx="0">
                  <c:v>3.12</c:v>
                </c:pt>
                <c:pt idx="1">
                  <c:v>1.56</c:v>
                </c:pt>
                <c:pt idx="2">
                  <c:v>2.7600000000000002</c:v>
                </c:pt>
              </c:numCache>
            </c:numRef>
          </c:val>
          <c:extLst>
            <c:ext xmlns:c16="http://schemas.microsoft.com/office/drawing/2014/chart" uri="{C3380CC4-5D6E-409C-BE32-E72D297353CC}">
              <c16:uniqueId val="{00000001-F37E-4D2F-92EB-20889D492A00}"/>
            </c:ext>
          </c:extLst>
        </c:ser>
        <c:ser>
          <c:idx val="2"/>
          <c:order val="2"/>
          <c:tx>
            <c:strRef>
              <c:f>Sheet1!$A$5</c:f>
              <c:strCache>
                <c:ptCount val="1"/>
                <c:pt idx="0">
                  <c:v>Ratio (1)/(2)</c:v>
                </c:pt>
              </c:strCache>
            </c:strRef>
          </c:tx>
          <c:spPr>
            <a:solidFill>
              <a:srgbClr val="92D050"/>
            </a:solidFill>
          </c:spPr>
          <c:invertIfNegative val="0"/>
          <c:cat>
            <c:strRef>
              <c:f>Sheet1!$B$2:$D$2</c:f>
              <c:strCache>
                <c:ptCount val="3"/>
                <c:pt idx="0">
                  <c:v>1976-1986</c:v>
                </c:pt>
                <c:pt idx="1">
                  <c:v>1987-1996</c:v>
                </c:pt>
                <c:pt idx="2">
                  <c:v>1997-2009</c:v>
                </c:pt>
              </c:strCache>
            </c:strRef>
          </c:cat>
          <c:val>
            <c:numRef>
              <c:f>Sheet1!$B$5:$D$5</c:f>
              <c:numCache>
                <c:formatCode>General</c:formatCode>
                <c:ptCount val="3"/>
                <c:pt idx="0">
                  <c:v>7.35</c:v>
                </c:pt>
                <c:pt idx="1">
                  <c:v>3.38</c:v>
                </c:pt>
                <c:pt idx="2">
                  <c:v>2.48</c:v>
                </c:pt>
              </c:numCache>
            </c:numRef>
          </c:val>
          <c:extLst>
            <c:ext xmlns:c16="http://schemas.microsoft.com/office/drawing/2014/chart" uri="{C3380CC4-5D6E-409C-BE32-E72D297353CC}">
              <c16:uniqueId val="{00000002-F37E-4D2F-92EB-20889D492A00}"/>
            </c:ext>
          </c:extLst>
        </c:ser>
        <c:dLbls>
          <c:showLegendKey val="0"/>
          <c:showVal val="0"/>
          <c:showCatName val="0"/>
          <c:showSerName val="0"/>
          <c:showPercent val="0"/>
          <c:showBubbleSize val="0"/>
        </c:dLbls>
        <c:gapWidth val="150"/>
        <c:shape val="box"/>
        <c:axId val="87963904"/>
        <c:axId val="87971328"/>
        <c:axId val="0"/>
      </c:bar3DChart>
      <c:catAx>
        <c:axId val="87963904"/>
        <c:scaling>
          <c:orientation val="minMax"/>
        </c:scaling>
        <c:delete val="0"/>
        <c:axPos val="b"/>
        <c:title>
          <c:tx>
            <c:rich>
              <a:bodyPr/>
              <a:lstStyle/>
              <a:p>
                <a:pPr>
                  <a:defRPr/>
                </a:pPr>
                <a:r>
                  <a:rPr lang="en-US"/>
                  <a:t>Period</a:t>
                </a:r>
              </a:p>
            </c:rich>
          </c:tx>
          <c:layout>
            <c:manualLayout>
              <c:xMode val="edge"/>
              <c:yMode val="edge"/>
              <c:x val="0.37820982657541641"/>
              <c:y val="0.9323822022247219"/>
            </c:manualLayout>
          </c:layout>
          <c:overlay val="0"/>
        </c:title>
        <c:numFmt formatCode="General" sourceLinked="0"/>
        <c:majorTickMark val="out"/>
        <c:minorTickMark val="none"/>
        <c:tickLblPos val="nextTo"/>
        <c:crossAx val="87971328"/>
        <c:crosses val="autoZero"/>
        <c:auto val="1"/>
        <c:lblAlgn val="ctr"/>
        <c:lblOffset val="100"/>
        <c:noMultiLvlLbl val="0"/>
      </c:catAx>
      <c:valAx>
        <c:axId val="87971328"/>
        <c:scaling>
          <c:orientation val="minMax"/>
        </c:scaling>
        <c:delete val="0"/>
        <c:axPos val="l"/>
        <c:majorGridlines/>
        <c:title>
          <c:tx>
            <c:rich>
              <a:bodyPr rot="-5400000" vert="horz"/>
              <a:lstStyle/>
              <a:p>
                <a:pPr>
                  <a:defRPr/>
                </a:pPr>
                <a:r>
                  <a:rPr lang="en-US" dirty="0"/>
                  <a:t>Percent</a:t>
                </a:r>
              </a:p>
            </c:rich>
          </c:tx>
          <c:overlay val="0"/>
        </c:title>
        <c:numFmt formatCode="General" sourceLinked="1"/>
        <c:majorTickMark val="out"/>
        <c:minorTickMark val="none"/>
        <c:tickLblPos val="nextTo"/>
        <c:crossAx val="87963904"/>
        <c:crosses val="autoZero"/>
        <c:crossBetween val="between"/>
      </c:valAx>
    </c:plotArea>
    <c:legend>
      <c:legendPos val="r"/>
      <c:layout>
        <c:manualLayout>
          <c:xMode val="edge"/>
          <c:yMode val="edge"/>
          <c:x val="0.7684872568499036"/>
          <c:y val="0.33680789901262498"/>
          <c:w val="0.22154389579807215"/>
          <c:h val="0.35019341332333459"/>
        </c:manualLayout>
      </c:layout>
      <c:overlay val="0"/>
    </c:legend>
    <c:plotVisOnly val="1"/>
    <c:dispBlanksAs val="gap"/>
    <c:showDLblsOverMax val="0"/>
  </c:chart>
  <c:spPr>
    <a:solidFill>
      <a:srgbClr val="003300">
        <a:lumMod val="10000"/>
        <a:lumOff val="90000"/>
        <a:alpha val="12000"/>
      </a:srgbClr>
    </a:solidFill>
    <a:ln>
      <a:noFill/>
    </a:ln>
  </c:spPr>
  <c:txPr>
    <a:bodyPr/>
    <a:lstStyle/>
    <a:p>
      <a:pPr>
        <a:defRPr sz="12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37"/>
    </mc:Choice>
    <mc:Fallback>
      <c:style val="37"/>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9.8232590085117866E-2"/>
          <c:y val="4.4057617797775436E-2"/>
          <c:w val="0.66776245492678066"/>
          <c:h val="0.79530402449693749"/>
        </c:manualLayout>
      </c:layout>
      <c:bar3DChart>
        <c:barDir val="col"/>
        <c:grouping val="clustered"/>
        <c:varyColors val="0"/>
        <c:ser>
          <c:idx val="1"/>
          <c:order val="0"/>
          <c:tx>
            <c:strRef>
              <c:f>Sheet1!$A$3</c:f>
              <c:strCache>
                <c:ptCount val="1"/>
                <c:pt idx="0">
                  <c:v>Total variance  (%)</c:v>
                </c:pt>
              </c:strCache>
            </c:strRef>
          </c:tx>
          <c:spPr>
            <a:solidFill>
              <a:schemeClr val="accent2">
                <a:lumMod val="90000"/>
                <a:lumOff val="10000"/>
              </a:schemeClr>
            </a:solidFill>
          </c:spPr>
          <c:invertIfNegative val="0"/>
          <c:cat>
            <c:strRef>
              <c:f>Sheet1!$C$2:$D$2</c:f>
              <c:strCache>
                <c:ptCount val="2"/>
                <c:pt idx="0">
                  <c:v>1987-1996</c:v>
                </c:pt>
                <c:pt idx="1">
                  <c:v>1997-2009</c:v>
                </c:pt>
              </c:strCache>
            </c:strRef>
          </c:cat>
          <c:val>
            <c:numRef>
              <c:f>Sheet1!$C$3:$D$3</c:f>
              <c:numCache>
                <c:formatCode>General</c:formatCode>
                <c:ptCount val="2"/>
                <c:pt idx="0">
                  <c:v>5.2700000000000014</c:v>
                </c:pt>
                <c:pt idx="1">
                  <c:v>6.84</c:v>
                </c:pt>
              </c:numCache>
            </c:numRef>
          </c:val>
          <c:extLst>
            <c:ext xmlns:c16="http://schemas.microsoft.com/office/drawing/2014/chart" uri="{C3380CC4-5D6E-409C-BE32-E72D297353CC}">
              <c16:uniqueId val="{00000000-0A64-4D3E-AA3D-BBDCED29D61A}"/>
            </c:ext>
          </c:extLst>
        </c:ser>
        <c:ser>
          <c:idx val="2"/>
          <c:order val="1"/>
          <c:tx>
            <c:strRef>
              <c:f>Sheet1!$A$4</c:f>
              <c:strCache>
                <c:ptCount val="1"/>
                <c:pt idx="0">
                  <c:v>Employment (%)</c:v>
                </c:pt>
              </c:strCache>
            </c:strRef>
          </c:tx>
          <c:spPr>
            <a:solidFill>
              <a:schemeClr val="accent2">
                <a:lumMod val="75000"/>
                <a:lumOff val="25000"/>
              </a:schemeClr>
            </a:solidFill>
          </c:spPr>
          <c:invertIfNegative val="0"/>
          <c:cat>
            <c:strRef>
              <c:f>Sheet1!$C$2:$D$2</c:f>
              <c:strCache>
                <c:ptCount val="2"/>
                <c:pt idx="0">
                  <c:v>1987-1996</c:v>
                </c:pt>
                <c:pt idx="1">
                  <c:v>1997-2009</c:v>
                </c:pt>
              </c:strCache>
            </c:strRef>
          </c:cat>
          <c:val>
            <c:numRef>
              <c:f>Sheet1!$C$4:$D$4</c:f>
              <c:numCache>
                <c:formatCode>General</c:formatCode>
                <c:ptCount val="2"/>
                <c:pt idx="0">
                  <c:v>1.56</c:v>
                </c:pt>
                <c:pt idx="1">
                  <c:v>2.7600000000000002</c:v>
                </c:pt>
              </c:numCache>
            </c:numRef>
          </c:val>
          <c:extLst>
            <c:ext xmlns:c16="http://schemas.microsoft.com/office/drawing/2014/chart" uri="{C3380CC4-5D6E-409C-BE32-E72D297353CC}">
              <c16:uniqueId val="{00000001-0A64-4D3E-AA3D-BBDCED29D61A}"/>
            </c:ext>
          </c:extLst>
        </c:ser>
        <c:dLbls>
          <c:showLegendKey val="0"/>
          <c:showVal val="0"/>
          <c:showCatName val="0"/>
          <c:showSerName val="0"/>
          <c:showPercent val="0"/>
          <c:showBubbleSize val="0"/>
        </c:dLbls>
        <c:gapWidth val="150"/>
        <c:shape val="box"/>
        <c:axId val="75558912"/>
        <c:axId val="75560832"/>
        <c:axId val="0"/>
      </c:bar3DChart>
      <c:catAx>
        <c:axId val="75558912"/>
        <c:scaling>
          <c:orientation val="minMax"/>
        </c:scaling>
        <c:delete val="0"/>
        <c:axPos val="b"/>
        <c:title>
          <c:tx>
            <c:rich>
              <a:bodyPr/>
              <a:lstStyle/>
              <a:p>
                <a:pPr>
                  <a:defRPr lang="en-CA"/>
                </a:pPr>
                <a:r>
                  <a:rPr lang="en-US"/>
                  <a:t>Period</a:t>
                </a:r>
              </a:p>
            </c:rich>
          </c:tx>
          <c:layout>
            <c:manualLayout>
              <c:xMode val="edge"/>
              <c:yMode val="edge"/>
              <c:x val="0.37820982657541641"/>
              <c:y val="0.9323822022247219"/>
            </c:manualLayout>
          </c:layout>
          <c:overlay val="0"/>
        </c:title>
        <c:numFmt formatCode="General" sourceLinked="0"/>
        <c:majorTickMark val="out"/>
        <c:minorTickMark val="none"/>
        <c:tickLblPos val="nextTo"/>
        <c:txPr>
          <a:bodyPr/>
          <a:lstStyle/>
          <a:p>
            <a:pPr>
              <a:defRPr lang="en-CA"/>
            </a:pPr>
            <a:endParaRPr lang="en-US"/>
          </a:p>
        </c:txPr>
        <c:crossAx val="75560832"/>
        <c:crosses val="autoZero"/>
        <c:auto val="1"/>
        <c:lblAlgn val="ctr"/>
        <c:lblOffset val="100"/>
        <c:noMultiLvlLbl val="0"/>
      </c:catAx>
      <c:valAx>
        <c:axId val="75560832"/>
        <c:scaling>
          <c:orientation val="minMax"/>
        </c:scaling>
        <c:delete val="0"/>
        <c:axPos val="l"/>
        <c:majorGridlines/>
        <c:title>
          <c:tx>
            <c:rich>
              <a:bodyPr rot="-5400000" vert="horz"/>
              <a:lstStyle/>
              <a:p>
                <a:pPr>
                  <a:defRPr lang="en-CA"/>
                </a:pPr>
                <a:r>
                  <a:rPr lang="en-US"/>
                  <a:t>Percent</a:t>
                </a:r>
              </a:p>
            </c:rich>
          </c:tx>
          <c:overlay val="0"/>
        </c:title>
        <c:numFmt formatCode="General" sourceLinked="1"/>
        <c:majorTickMark val="out"/>
        <c:minorTickMark val="none"/>
        <c:tickLblPos val="nextTo"/>
        <c:txPr>
          <a:bodyPr/>
          <a:lstStyle/>
          <a:p>
            <a:pPr>
              <a:defRPr lang="en-CA"/>
            </a:pPr>
            <a:endParaRPr lang="en-US"/>
          </a:p>
        </c:txPr>
        <c:crossAx val="75558912"/>
        <c:crosses val="autoZero"/>
        <c:crossBetween val="between"/>
      </c:valAx>
    </c:plotArea>
    <c:legend>
      <c:legendPos val="r"/>
      <c:layout>
        <c:manualLayout>
          <c:xMode val="edge"/>
          <c:yMode val="edge"/>
          <c:x val="0.7684872568499036"/>
          <c:y val="0.33680789901262553"/>
          <c:w val="0.22902053131209071"/>
          <c:h val="0.34546587926509265"/>
        </c:manualLayout>
      </c:layout>
      <c:overlay val="0"/>
      <c:txPr>
        <a:bodyPr/>
        <a:lstStyle/>
        <a:p>
          <a:pPr>
            <a:defRPr lang="en-CA"/>
          </a:pPr>
          <a:endParaRPr lang="en-US"/>
        </a:p>
      </c:txPr>
    </c:legend>
    <c:plotVisOnly val="1"/>
    <c:dispBlanksAs val="gap"/>
    <c:showDLblsOverMax val="0"/>
  </c:chart>
  <c:spPr>
    <a:ln>
      <a:noFill/>
    </a:ln>
  </c:spPr>
  <c:txPr>
    <a:bodyPr/>
    <a:lstStyle/>
    <a:p>
      <a:pPr>
        <a:defRPr sz="12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5138"/>
          </a:xfrm>
          <a:prstGeom prst="rect">
            <a:avLst/>
          </a:prstGeom>
        </p:spPr>
        <p:txBody>
          <a:bodyPr vert="horz" lIns="93324" tIns="46662" rIns="93324" bIns="46662" rtlCol="0"/>
          <a:lstStyle>
            <a:lvl1pPr algn="l">
              <a:defRPr sz="1200" smtClean="0"/>
            </a:lvl1pPr>
          </a:lstStyle>
          <a:p>
            <a:pPr>
              <a:defRPr/>
            </a:pPr>
            <a:endParaRPr lang="en-US"/>
          </a:p>
        </p:txBody>
      </p:sp>
      <p:sp>
        <p:nvSpPr>
          <p:cNvPr id="3" name="Date Placeholder 2"/>
          <p:cNvSpPr>
            <a:spLocks noGrp="1"/>
          </p:cNvSpPr>
          <p:nvPr>
            <p:ph type="dt" idx="1"/>
          </p:nvPr>
        </p:nvSpPr>
        <p:spPr>
          <a:xfrm>
            <a:off x="3978275" y="0"/>
            <a:ext cx="3043238" cy="465138"/>
          </a:xfrm>
          <a:prstGeom prst="rect">
            <a:avLst/>
          </a:prstGeom>
        </p:spPr>
        <p:txBody>
          <a:bodyPr vert="horz" lIns="93324" tIns="46662" rIns="93324" bIns="46662" rtlCol="0"/>
          <a:lstStyle>
            <a:lvl1pPr algn="r">
              <a:defRPr sz="1200" smtClean="0"/>
            </a:lvl1pPr>
          </a:lstStyle>
          <a:p>
            <a:pPr>
              <a:defRPr/>
            </a:pPr>
            <a:fld id="{45F6705F-FE1E-46EE-8299-073B3CC3678B}" type="datetimeFigureOut">
              <a:rPr lang="en-US"/>
              <a:pPr>
                <a:defRPr/>
              </a:pPr>
              <a:t>12/30/2025</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pPr lvl="0"/>
            <a:endParaRPr lang="en-US" noProof="0"/>
          </a:p>
        </p:txBody>
      </p:sp>
      <p:sp>
        <p:nvSpPr>
          <p:cNvPr id="5" name="Notes Placeholder 4"/>
          <p:cNvSpPr>
            <a:spLocks noGrp="1"/>
          </p:cNvSpPr>
          <p:nvPr>
            <p:ph type="body" sz="quarter" idx="3"/>
          </p:nvPr>
        </p:nvSpPr>
        <p:spPr>
          <a:xfrm>
            <a:off x="701675" y="4421188"/>
            <a:ext cx="5619750" cy="4189412"/>
          </a:xfrm>
          <a:prstGeom prst="rect">
            <a:avLst/>
          </a:prstGeom>
        </p:spPr>
        <p:txBody>
          <a:bodyPr vert="horz" lIns="93324" tIns="46662" rIns="93324" bIns="46662"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42375"/>
            <a:ext cx="3043238" cy="465138"/>
          </a:xfrm>
          <a:prstGeom prst="rect">
            <a:avLst/>
          </a:prstGeom>
        </p:spPr>
        <p:txBody>
          <a:bodyPr vert="horz" lIns="93324" tIns="46662" rIns="93324" bIns="46662" rtlCol="0" anchor="b"/>
          <a:lstStyle>
            <a:lvl1pPr algn="l">
              <a:defRPr sz="1200" smtClean="0"/>
            </a:lvl1pPr>
          </a:lstStyle>
          <a:p>
            <a:pPr>
              <a:defRPr/>
            </a:pPr>
            <a:endParaRPr lang="en-US"/>
          </a:p>
        </p:txBody>
      </p:sp>
      <p:sp>
        <p:nvSpPr>
          <p:cNvPr id="7" name="Slide Number Placeholder 6"/>
          <p:cNvSpPr>
            <a:spLocks noGrp="1"/>
          </p:cNvSpPr>
          <p:nvPr>
            <p:ph type="sldNum" sz="quarter" idx="5"/>
          </p:nvPr>
        </p:nvSpPr>
        <p:spPr>
          <a:xfrm>
            <a:off x="3978275" y="8842375"/>
            <a:ext cx="3043238" cy="465138"/>
          </a:xfrm>
          <a:prstGeom prst="rect">
            <a:avLst/>
          </a:prstGeom>
        </p:spPr>
        <p:txBody>
          <a:bodyPr vert="horz" lIns="93324" tIns="46662" rIns="93324" bIns="46662" rtlCol="0" anchor="b"/>
          <a:lstStyle>
            <a:lvl1pPr algn="r">
              <a:defRPr sz="1200" smtClean="0"/>
            </a:lvl1pPr>
          </a:lstStyle>
          <a:p>
            <a:pPr>
              <a:defRPr/>
            </a:pPr>
            <a:fld id="{F21ABC26-A036-48E1-AB68-38FCE632FB08}"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21ABC26-A036-48E1-AB68-38FCE632FB08}" type="slidenum">
              <a:rPr lang="en-US" smtClean="0"/>
              <a:pPr>
                <a:defRPr/>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21ABC26-A036-48E1-AB68-38FCE632FB08}" type="slidenum">
              <a:rPr lang="en-US" smtClean="0"/>
              <a:pPr>
                <a:defRPr/>
              </a:pPr>
              <a:t>13</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21ABC26-A036-48E1-AB68-38FCE632FB08}" type="slidenum">
              <a:rPr lang="en-US" smtClean="0"/>
              <a:pPr>
                <a:defRPr/>
              </a:pPr>
              <a:t>14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21ABC26-A036-48E1-AB68-38FCE632FB08}" type="slidenum">
              <a:rPr lang="en-US" smtClean="0"/>
              <a:pPr>
                <a:defRPr/>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21ABC26-A036-48E1-AB68-38FCE632FB08}" type="slidenum">
              <a:rPr lang="en-US" smtClean="0"/>
              <a:pPr>
                <a:defRPr/>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...as a province in transition, we should diversify and become less dependent upon unprocessed resources, particularly non-renewable resources...We have four supplementary goals; to spread the growth across the province... to strengthen small and locally controlled businesses… to upgrade the skills of our citizens to create higher productivity…and to capitalize upon our natural advantages such as food-growing potential and the assured supply of petrochemical feedstock...</a:t>
            </a:r>
          </a:p>
          <a:p>
            <a:endParaRPr lang="en-US" dirty="0"/>
          </a:p>
          <a:p>
            <a:r>
              <a:rPr lang="en-US" dirty="0"/>
              <a:t>Investments:</a:t>
            </a:r>
          </a:p>
          <a:p>
            <a:r>
              <a:rPr lang="en-US" dirty="0"/>
              <a:t>Pacific Western Airlines, Alberta Energy Company, Prince Rupert Terminal, Alberta Opportunity Company, Agriculture Development Corporation, Alberta Home Mortgage Corporation, and various investments made through the Heritage Savings Trust Fund including the purchase of 1,000 grain hopper cars. </a:t>
            </a:r>
          </a:p>
        </p:txBody>
      </p:sp>
      <p:sp>
        <p:nvSpPr>
          <p:cNvPr id="4" name="Slide Number Placeholder 3"/>
          <p:cNvSpPr>
            <a:spLocks noGrp="1"/>
          </p:cNvSpPr>
          <p:nvPr>
            <p:ph type="sldNum" sz="quarter" idx="10"/>
          </p:nvPr>
        </p:nvSpPr>
        <p:spPr/>
        <p:txBody>
          <a:bodyPr/>
          <a:lstStyle/>
          <a:p>
            <a:pPr>
              <a:defRPr/>
            </a:pPr>
            <a:fld id="{F21ABC26-A036-48E1-AB68-38FCE632FB08}" type="slidenum">
              <a:rPr lang="en-US" smtClean="0"/>
              <a:pPr>
                <a:defRPr/>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p:spPr>
      </p:sp>
      <p:sp>
        <p:nvSpPr>
          <p:cNvPr id="2253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z="1400"/>
              <a:t>1984 paper:</a:t>
            </a:r>
          </a:p>
          <a:p>
            <a:pPr>
              <a:spcBef>
                <a:spcPct val="0"/>
              </a:spcBef>
            </a:pPr>
            <a:endParaRPr lang="en-US" sz="1400"/>
          </a:p>
          <a:p>
            <a:pPr>
              <a:spcBef>
                <a:spcPct val="0"/>
              </a:spcBef>
            </a:pPr>
            <a:r>
              <a:rPr lang="en-US" sz="1400"/>
              <a:t>Remain active and supportive of the Alberta economy or concentrate on encouraging a good climate for private investment?</a:t>
            </a:r>
          </a:p>
          <a:p>
            <a:pPr>
              <a:spcBef>
                <a:spcPct val="0"/>
              </a:spcBef>
            </a:pPr>
            <a:endParaRPr lang="en-US" sz="1400"/>
          </a:p>
          <a:p>
            <a:pPr>
              <a:spcBef>
                <a:spcPct val="0"/>
              </a:spcBef>
            </a:pPr>
            <a:r>
              <a:rPr lang="en-US" sz="1400"/>
              <a:t>Defer royalties on oil sands projects so that construction will proceed now and jobs will be created, or impose immediate royalties and risk projects not proceeding?</a:t>
            </a:r>
          </a:p>
          <a:p>
            <a:pPr>
              <a:spcBef>
                <a:spcPct val="0"/>
              </a:spcBef>
            </a:pPr>
            <a:endParaRPr lang="en-US" sz="1400"/>
          </a:p>
          <a:p>
            <a:pPr>
              <a:spcBef>
                <a:spcPct val="0"/>
              </a:spcBef>
            </a:pPr>
            <a:r>
              <a:rPr lang="en-US" sz="1400"/>
              <a:t>Select specific sectors or areas for special support?</a:t>
            </a:r>
          </a:p>
          <a:p>
            <a:pPr>
              <a:spcBef>
                <a:spcPct val="0"/>
              </a:spcBef>
            </a:pPr>
            <a:endParaRPr lang="en-US" sz="1400"/>
          </a:p>
          <a:p>
            <a:pPr>
              <a:spcBef>
                <a:spcPct val="0"/>
              </a:spcBef>
            </a:pPr>
            <a:r>
              <a:rPr lang="en-US" sz="1400"/>
              <a:t>Use tax incentives, subsidies or grants to encourage economic activity?</a:t>
            </a:r>
          </a:p>
          <a:p>
            <a:pPr>
              <a:spcBef>
                <a:spcPct val="0"/>
              </a:spcBef>
            </a:pPr>
            <a:endParaRPr lang="en-US" sz="1400"/>
          </a:p>
          <a:p>
            <a:pPr>
              <a:spcBef>
                <a:spcPct val="0"/>
              </a:spcBef>
            </a:pPr>
            <a:r>
              <a:rPr lang="en-US" sz="1400"/>
              <a:t>Press universities and other educational entities to prioritize job-directed versus general education?</a:t>
            </a:r>
          </a:p>
          <a:p>
            <a:pPr>
              <a:spcBef>
                <a:spcPct val="0"/>
              </a:spcBef>
            </a:pPr>
            <a:endParaRPr lang="en-US" sz="1400"/>
          </a:p>
          <a:p>
            <a:pPr>
              <a:spcBef>
                <a:spcPct val="0"/>
              </a:spcBef>
            </a:pPr>
            <a:r>
              <a:rPr lang="en-US" sz="1400"/>
              <a:t>Play a role in the international marketing of Alberta’s products and services?</a:t>
            </a:r>
          </a:p>
          <a:p>
            <a:pPr>
              <a:spcBef>
                <a:spcPct val="0"/>
              </a:spcBef>
            </a:pPr>
            <a:endParaRPr lang="en-US" sz="1400"/>
          </a:p>
        </p:txBody>
      </p:sp>
      <p:sp>
        <p:nvSpPr>
          <p:cNvPr id="2253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85BE56A-D280-44CB-BD40-7EF8DC2CF404}" type="slidenum">
              <a:rPr lang="en-US"/>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21ABC26-A036-48E1-AB68-38FCE632FB08}" type="slidenum">
              <a:rPr lang="en-US" smtClean="0"/>
              <a:pPr>
                <a:defRPr/>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21ABC26-A036-48E1-AB68-38FCE632FB08}" type="slidenum">
              <a:rPr lang="en-US" smtClean="0"/>
              <a:pPr>
                <a:defRPr/>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21ABC26-A036-48E1-AB68-38FCE632FB08}" type="slidenum">
              <a:rPr lang="en-US" smtClean="0"/>
              <a:pPr>
                <a:defRPr/>
              </a:pPr>
              <a:t>11</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21ABC26-A036-48E1-AB68-38FCE632FB08}" type="slidenum">
              <a:rPr lang="en-US" smtClean="0"/>
              <a:pPr>
                <a:defRPr/>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123" name="Rectangle 3"/>
          <p:cNvSpPr>
            <a:spLocks noGrp="1" noChangeArrowheads="1"/>
          </p:cNvSpPr>
          <p:nvPr>
            <p:ph type="ctrTitle"/>
          </p:nvPr>
        </p:nvSpPr>
        <p:spPr>
          <a:xfrm>
            <a:off x="685800" y="1412875"/>
            <a:ext cx="7772400" cy="1406525"/>
          </a:xfrm>
        </p:spPr>
        <p:txBody>
          <a:bodyPr/>
          <a:lstStyle>
            <a:lvl1pPr algn="ctr">
              <a:defRPr sz="4400">
                <a:solidFill>
                  <a:srgbClr val="036635"/>
                </a:solidFill>
              </a:defRPr>
            </a:lvl1pPr>
          </a:lstStyle>
          <a:p>
            <a:r>
              <a:rPr lang="en-US"/>
              <a:t>Click to edit Master title style</a:t>
            </a:r>
            <a:endParaRPr lang="en-US" dirty="0"/>
          </a:p>
        </p:txBody>
      </p:sp>
      <p:sp>
        <p:nvSpPr>
          <p:cNvPr id="5124" name="Rectangle 4"/>
          <p:cNvSpPr>
            <a:spLocks noGrp="1" noChangeArrowheads="1"/>
          </p:cNvSpPr>
          <p:nvPr>
            <p:ph type="subTitle" idx="1"/>
          </p:nvPr>
        </p:nvSpPr>
        <p:spPr>
          <a:xfrm>
            <a:off x="1371600" y="3168650"/>
            <a:ext cx="6400800" cy="1752600"/>
          </a:xfrm>
        </p:spPr>
        <p:txBody>
          <a:bodyPr/>
          <a:lstStyle>
            <a:lvl1pPr marL="0" indent="0" algn="ctr">
              <a:buFont typeface="Verdana" pitchFamily="34" charset="0"/>
              <a:buNone/>
              <a:defRPr>
                <a:solidFill>
                  <a:schemeClr val="tx1"/>
                </a:solidFill>
              </a:defRPr>
            </a:lvl1pPr>
          </a:lstStyle>
          <a:p>
            <a:r>
              <a:rPr lang="en-US"/>
              <a:t>Click to edit Master subtitle style</a:t>
            </a:r>
            <a:endParaRPr lang="en-US" dirty="0"/>
          </a:p>
        </p:txBody>
      </p:sp>
      <p:sp>
        <p:nvSpPr>
          <p:cNvPr id="4" name="Rectangle 3"/>
          <p:cNvSpPr>
            <a:spLocks noGrp="1" noChangeArrowheads="1"/>
          </p:cNvSpPr>
          <p:nvPr>
            <p:ph type="dt" sz="half" idx="10"/>
          </p:nvPr>
        </p:nvSpPr>
        <p:spPr/>
        <p:txBody>
          <a:bodyPr/>
          <a:lstStyle>
            <a:lvl1pPr>
              <a:defRPr/>
            </a:lvl1pPr>
          </a:lstStyle>
          <a:p>
            <a:pPr>
              <a:defRPr/>
            </a:pPr>
            <a:endParaRPr lang="en-US"/>
          </a:p>
        </p:txBody>
      </p:sp>
      <p:sp>
        <p:nvSpPr>
          <p:cNvPr id="5" name="Rectangle 4"/>
          <p:cNvSpPr>
            <a:spLocks noGrp="1" noChangeArrowheads="1"/>
          </p:cNvSpPr>
          <p:nvPr>
            <p:ph type="ftr" sz="quarter" idx="11"/>
          </p:nvPr>
        </p:nvSpPr>
        <p:spPr>
          <a:xfrm>
            <a:off x="2590800" y="6245225"/>
            <a:ext cx="3810000" cy="476250"/>
          </a:xfrm>
        </p:spPr>
        <p:txBody>
          <a:bodyPr/>
          <a:lstStyle>
            <a:lvl1pPr>
              <a:defRPr sz="1400" baseline="0" dirty="0" smtClean="0"/>
            </a:lvl1pPr>
          </a:lstStyle>
          <a:p>
            <a:pPr>
              <a:defRPr/>
            </a:pPr>
            <a:r>
              <a:rPr lang="en-US"/>
              <a:t>Western Centre for Economic Research</a:t>
            </a:r>
          </a:p>
        </p:txBody>
      </p:sp>
      <p:sp>
        <p:nvSpPr>
          <p:cNvPr id="6" name="Rectangle 5"/>
          <p:cNvSpPr>
            <a:spLocks noGrp="1" noChangeArrowheads="1"/>
          </p:cNvSpPr>
          <p:nvPr>
            <p:ph type="sldNum" sz="quarter" idx="12"/>
          </p:nvPr>
        </p:nvSpPr>
        <p:spPr/>
        <p:txBody>
          <a:bodyPr/>
          <a:lstStyle>
            <a:lvl1pPr>
              <a:defRPr/>
            </a:lvl1pPr>
          </a:lstStyle>
          <a:p>
            <a:pPr>
              <a:defRPr/>
            </a:pPr>
            <a:fld id="{1C3EB8D6-DB58-4D00-A0A4-55C032FDDDBB}"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r>
              <a:rPr lang="en-US"/>
              <a:t>Western Centre for Economic Research</a:t>
            </a:r>
          </a:p>
        </p:txBody>
      </p:sp>
      <p:sp>
        <p:nvSpPr>
          <p:cNvPr id="6" name="Rectangle 8"/>
          <p:cNvSpPr>
            <a:spLocks noGrp="1" noChangeArrowheads="1"/>
          </p:cNvSpPr>
          <p:nvPr>
            <p:ph type="sldNum" sz="quarter" idx="12"/>
          </p:nvPr>
        </p:nvSpPr>
        <p:spPr>
          <a:ln/>
        </p:spPr>
        <p:txBody>
          <a:bodyPr/>
          <a:lstStyle>
            <a:lvl1pPr>
              <a:defRPr/>
            </a:lvl1pPr>
          </a:lstStyle>
          <a:p>
            <a:pPr>
              <a:defRPr/>
            </a:pPr>
            <a:fld id="{75BFA3AC-4FD9-4DC0-8716-AD5157BCE338}"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768350"/>
            <a:ext cx="2057400" cy="53578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768350"/>
            <a:ext cx="6019800" cy="53578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r>
              <a:rPr lang="en-US"/>
              <a:t>Western Centre for Economic Research</a:t>
            </a:r>
          </a:p>
        </p:txBody>
      </p:sp>
      <p:sp>
        <p:nvSpPr>
          <p:cNvPr id="6" name="Rectangle 8"/>
          <p:cNvSpPr>
            <a:spLocks noGrp="1" noChangeArrowheads="1"/>
          </p:cNvSpPr>
          <p:nvPr>
            <p:ph type="sldNum" sz="quarter" idx="12"/>
          </p:nvPr>
        </p:nvSpPr>
        <p:spPr>
          <a:ln/>
        </p:spPr>
        <p:txBody>
          <a:bodyPr/>
          <a:lstStyle>
            <a:lvl1pPr>
              <a:defRPr/>
            </a:lvl1pPr>
          </a:lstStyle>
          <a:p>
            <a:pPr>
              <a:defRPr/>
            </a:pPr>
            <a:fld id="{5AB74933-8974-4907-BE23-AB275981CD55}"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DE559F19-5237-4E7B-8AE1-DD5BD8007CCE}" type="datetimeFigureOut">
              <a:rPr lang="en-US"/>
              <a:pPr>
                <a:defRPr/>
              </a:pPr>
              <a:t>12/30/2025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266C01C-774D-4BB3-B9B3-6B68905CFDE9}"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7B84686-1D7C-4A00-B23B-CEF6F9C237C8}" type="datetimeFigureOut">
              <a:rPr lang="en-US"/>
              <a:pPr>
                <a:defRPr/>
              </a:pPr>
              <a:t>12/30/2025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5D48F59-6660-4906-ADD5-60A6DBBC219C}"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F5E34848-7A7B-43CC-B167-F731CE62DDAB}" type="datetimeFigureOut">
              <a:rPr lang="en-US"/>
              <a:pPr>
                <a:defRPr/>
              </a:pPr>
              <a:t>12/30/2025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3DBF842-3586-494B-B5C1-F1819C633EB0}"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D3285DAF-720C-4418-A82D-D306B91F7A64}" type="datetimeFigureOut">
              <a:rPr lang="en-US"/>
              <a:pPr>
                <a:defRPr/>
              </a:pPr>
              <a:t>12/30/2025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DAAC9E6-DA37-4079-858F-925789C85033}"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EF86154C-AE43-431D-9430-479DCC95F4A2}" type="datetimeFigureOut">
              <a:rPr lang="en-US"/>
              <a:pPr>
                <a:defRPr/>
              </a:pPr>
              <a:t>12/30/2025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AE4681C9-202B-4FE5-8C82-8714B1605077}"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0D41D146-648A-442A-8C3E-517527B40B51}" type="datetimeFigureOut">
              <a:rPr lang="en-US"/>
              <a:pPr>
                <a:defRPr/>
              </a:pPr>
              <a:t>12/30/2025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86F0DC4-6625-4E3A-8CA5-2F62E53CFF51}"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18BAAD0-7B43-4E0D-943C-8295D5234719}" type="datetimeFigureOut">
              <a:rPr lang="en-US"/>
              <a:pPr>
                <a:defRPr/>
              </a:pPr>
              <a:t>12/30/2025</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602DD12F-B917-4301-BB88-1FEC0351E563}"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84AADA14-321F-4BD7-9221-DD7B34D89BC1}" type="datetimeFigureOut">
              <a:rPr lang="en-US"/>
              <a:pPr>
                <a:defRPr/>
              </a:pPr>
              <a:t>12/30/2025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EFF4544-AAD6-4D2F-98D3-2CFF76716096}"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r>
              <a:rPr lang="en-US"/>
              <a:t>Western Centre for Economic Research</a:t>
            </a:r>
          </a:p>
        </p:txBody>
      </p:sp>
      <p:sp>
        <p:nvSpPr>
          <p:cNvPr id="6" name="Rectangle 8"/>
          <p:cNvSpPr>
            <a:spLocks noGrp="1" noChangeArrowheads="1"/>
          </p:cNvSpPr>
          <p:nvPr>
            <p:ph type="sldNum" sz="quarter" idx="12"/>
          </p:nvPr>
        </p:nvSpPr>
        <p:spPr>
          <a:ln/>
        </p:spPr>
        <p:txBody>
          <a:bodyPr/>
          <a:lstStyle>
            <a:lvl1pPr>
              <a:defRPr/>
            </a:lvl1pPr>
          </a:lstStyle>
          <a:p>
            <a:pPr>
              <a:defRPr/>
            </a:pPr>
            <a:fld id="{EE623BC7-9BBF-4C05-8675-7F41A5AD2ABF}"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3416CFE-7417-413F-9E31-FCBB49EE9F19}" type="datetimeFigureOut">
              <a:rPr lang="en-US"/>
              <a:pPr>
                <a:defRPr/>
              </a:pPr>
              <a:t>12/30/2025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8D7882D-D7B3-4E66-805D-0AAACA219D2F}"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1A89747-E2DD-44C5-8E56-7903C54C7B21}" type="datetimeFigureOut">
              <a:rPr lang="en-US"/>
              <a:pPr>
                <a:defRPr/>
              </a:pPr>
              <a:t>12/30/2025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E80A201-C547-4871-80C4-47EC6CFD8011}"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D8863A8F-EBEE-477B-B8F3-113B588F806A}" type="datetimeFigureOut">
              <a:rPr lang="en-US"/>
              <a:pPr>
                <a:defRPr/>
              </a:pPr>
              <a:t>12/30/2025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59DAE60-1EDE-416D-BB31-BA38E92EFB6E}"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A48B0B77-7F37-48D4-89B5-2E487C5CD0C2}" type="datetimeFigureOut">
              <a:rPr lang="en-US"/>
              <a:pPr>
                <a:defRPr/>
              </a:pPr>
              <a:t>12/30/2025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C19C671A-02AD-420E-A9B6-B4103E47D063}"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r>
              <a:rPr lang="en-US"/>
              <a:t>Western Centre for Economic Research</a:t>
            </a:r>
          </a:p>
        </p:txBody>
      </p:sp>
      <p:sp>
        <p:nvSpPr>
          <p:cNvPr id="6" name="Slide Number Placeholder 5"/>
          <p:cNvSpPr>
            <a:spLocks noGrp="1"/>
          </p:cNvSpPr>
          <p:nvPr>
            <p:ph type="sldNum" sz="quarter" idx="12"/>
          </p:nvPr>
        </p:nvSpPr>
        <p:spPr/>
        <p:txBody>
          <a:bodyPr/>
          <a:lstStyle>
            <a:lvl1pPr>
              <a:defRPr/>
            </a:lvl1pPr>
          </a:lstStyle>
          <a:p>
            <a:pPr>
              <a:defRPr/>
            </a:pPr>
            <a:fld id="{843652F0-B4F0-4C82-970A-FA44CF16EC65}"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r>
              <a:rPr lang="en-US"/>
              <a:t>Western Centre for Economic Research</a:t>
            </a:r>
          </a:p>
        </p:txBody>
      </p:sp>
      <p:sp>
        <p:nvSpPr>
          <p:cNvPr id="6" name="Slide Number Placeholder 5"/>
          <p:cNvSpPr>
            <a:spLocks noGrp="1"/>
          </p:cNvSpPr>
          <p:nvPr>
            <p:ph type="sldNum" sz="quarter" idx="12"/>
          </p:nvPr>
        </p:nvSpPr>
        <p:spPr/>
        <p:txBody>
          <a:bodyPr/>
          <a:lstStyle>
            <a:lvl1pPr>
              <a:defRPr/>
            </a:lvl1pPr>
          </a:lstStyle>
          <a:p>
            <a:pPr>
              <a:defRPr/>
            </a:pPr>
            <a:fld id="{519D21AA-D2C5-47D2-A51D-5C1B97646C67}"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r>
              <a:rPr lang="en-US"/>
              <a:t>Western Centre for Economic Research</a:t>
            </a:r>
          </a:p>
        </p:txBody>
      </p:sp>
      <p:sp>
        <p:nvSpPr>
          <p:cNvPr id="6" name="Slide Number Placeholder 5"/>
          <p:cNvSpPr>
            <a:spLocks noGrp="1"/>
          </p:cNvSpPr>
          <p:nvPr>
            <p:ph type="sldNum" sz="quarter" idx="12"/>
          </p:nvPr>
        </p:nvSpPr>
        <p:spPr/>
        <p:txBody>
          <a:bodyPr/>
          <a:lstStyle>
            <a:lvl1pPr>
              <a:defRPr/>
            </a:lvl1pPr>
          </a:lstStyle>
          <a:p>
            <a:pPr>
              <a:defRPr/>
            </a:pPr>
            <a:fld id="{F838FB60-A750-43E9-9DE8-40668D0128B6}"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r>
              <a:rPr lang="en-US"/>
              <a:t>Western Centre for Economic Research</a:t>
            </a:r>
          </a:p>
        </p:txBody>
      </p:sp>
      <p:sp>
        <p:nvSpPr>
          <p:cNvPr id="7" name="Slide Number Placeholder 5"/>
          <p:cNvSpPr>
            <a:spLocks noGrp="1"/>
          </p:cNvSpPr>
          <p:nvPr>
            <p:ph type="sldNum" sz="quarter" idx="12"/>
          </p:nvPr>
        </p:nvSpPr>
        <p:spPr/>
        <p:txBody>
          <a:bodyPr/>
          <a:lstStyle>
            <a:lvl1pPr>
              <a:defRPr/>
            </a:lvl1pPr>
          </a:lstStyle>
          <a:p>
            <a:pPr>
              <a:defRPr/>
            </a:pPr>
            <a:fld id="{9CA7CF10-D5B2-4E08-AAC1-7D21D0C8FDBD}" type="slidenum">
              <a:rPr lang="en-US"/>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r>
              <a:rPr lang="en-US"/>
              <a:t>Western Centre for Economic Research</a:t>
            </a:r>
          </a:p>
        </p:txBody>
      </p:sp>
      <p:sp>
        <p:nvSpPr>
          <p:cNvPr id="9" name="Slide Number Placeholder 5"/>
          <p:cNvSpPr>
            <a:spLocks noGrp="1"/>
          </p:cNvSpPr>
          <p:nvPr>
            <p:ph type="sldNum" sz="quarter" idx="12"/>
          </p:nvPr>
        </p:nvSpPr>
        <p:spPr/>
        <p:txBody>
          <a:bodyPr/>
          <a:lstStyle>
            <a:lvl1pPr>
              <a:defRPr/>
            </a:lvl1pPr>
          </a:lstStyle>
          <a:p>
            <a:pPr>
              <a:defRPr/>
            </a:pPr>
            <a:fld id="{B1E8329B-9182-4992-A5DC-7AA23BFFFC02}" type="slidenum">
              <a:rPr lang="en-US"/>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r>
              <a:rPr lang="en-US"/>
              <a:t>Western Centre for Economic Research</a:t>
            </a:r>
          </a:p>
        </p:txBody>
      </p:sp>
      <p:sp>
        <p:nvSpPr>
          <p:cNvPr id="5" name="Slide Number Placeholder 5"/>
          <p:cNvSpPr>
            <a:spLocks noGrp="1"/>
          </p:cNvSpPr>
          <p:nvPr>
            <p:ph type="sldNum" sz="quarter" idx="12"/>
          </p:nvPr>
        </p:nvSpPr>
        <p:spPr/>
        <p:txBody>
          <a:bodyPr/>
          <a:lstStyle>
            <a:lvl1pPr>
              <a:defRPr/>
            </a:lvl1pPr>
          </a:lstStyle>
          <a:p>
            <a:pPr>
              <a:defRPr/>
            </a:pPr>
            <a:fld id="{81DA4634-88F6-4139-B4CB-4162F15BFEED}"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r>
              <a:rPr lang="en-US"/>
              <a:t>Western Centre for Economic Research</a:t>
            </a:r>
          </a:p>
        </p:txBody>
      </p:sp>
      <p:sp>
        <p:nvSpPr>
          <p:cNvPr id="6" name="Rectangle 8"/>
          <p:cNvSpPr>
            <a:spLocks noGrp="1" noChangeArrowheads="1"/>
          </p:cNvSpPr>
          <p:nvPr>
            <p:ph type="sldNum" sz="quarter" idx="12"/>
          </p:nvPr>
        </p:nvSpPr>
        <p:spPr>
          <a:ln/>
        </p:spPr>
        <p:txBody>
          <a:bodyPr/>
          <a:lstStyle>
            <a:lvl1pPr>
              <a:defRPr/>
            </a:lvl1pPr>
          </a:lstStyle>
          <a:p>
            <a:pPr>
              <a:defRPr/>
            </a:pPr>
            <a:fld id="{C61E1A20-92E3-4BA1-8D61-8D0751975761}"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r>
              <a:rPr lang="en-US"/>
              <a:t>Western Centre for Economic Research</a:t>
            </a:r>
          </a:p>
        </p:txBody>
      </p:sp>
      <p:sp>
        <p:nvSpPr>
          <p:cNvPr id="4" name="Slide Number Placeholder 5"/>
          <p:cNvSpPr>
            <a:spLocks noGrp="1"/>
          </p:cNvSpPr>
          <p:nvPr>
            <p:ph type="sldNum" sz="quarter" idx="12"/>
          </p:nvPr>
        </p:nvSpPr>
        <p:spPr/>
        <p:txBody>
          <a:bodyPr/>
          <a:lstStyle>
            <a:lvl1pPr>
              <a:defRPr/>
            </a:lvl1pPr>
          </a:lstStyle>
          <a:p>
            <a:pPr>
              <a:defRPr/>
            </a:pPr>
            <a:fld id="{43D30582-0495-412E-AD80-4E50D1299154}" type="slidenum">
              <a:rPr lang="en-US"/>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r>
              <a:rPr lang="en-US"/>
              <a:t>Western Centre for Economic Research</a:t>
            </a:r>
          </a:p>
        </p:txBody>
      </p:sp>
      <p:sp>
        <p:nvSpPr>
          <p:cNvPr id="7" name="Slide Number Placeholder 5"/>
          <p:cNvSpPr>
            <a:spLocks noGrp="1"/>
          </p:cNvSpPr>
          <p:nvPr>
            <p:ph type="sldNum" sz="quarter" idx="12"/>
          </p:nvPr>
        </p:nvSpPr>
        <p:spPr/>
        <p:txBody>
          <a:bodyPr/>
          <a:lstStyle>
            <a:lvl1pPr>
              <a:defRPr/>
            </a:lvl1pPr>
          </a:lstStyle>
          <a:p>
            <a:pPr>
              <a:defRPr/>
            </a:pPr>
            <a:fld id="{E2447F1A-60DB-43B8-9564-EEE8D251FE32}" type="slidenum">
              <a:rPr lang="en-US"/>
              <a:pPr>
                <a:defRPr/>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r>
              <a:rPr lang="en-US"/>
              <a:t>Western Centre for Economic Research</a:t>
            </a:r>
          </a:p>
        </p:txBody>
      </p:sp>
      <p:sp>
        <p:nvSpPr>
          <p:cNvPr id="7" name="Slide Number Placeholder 5"/>
          <p:cNvSpPr>
            <a:spLocks noGrp="1"/>
          </p:cNvSpPr>
          <p:nvPr>
            <p:ph type="sldNum" sz="quarter" idx="12"/>
          </p:nvPr>
        </p:nvSpPr>
        <p:spPr/>
        <p:txBody>
          <a:bodyPr/>
          <a:lstStyle>
            <a:lvl1pPr>
              <a:defRPr/>
            </a:lvl1pPr>
          </a:lstStyle>
          <a:p>
            <a:pPr>
              <a:defRPr/>
            </a:pPr>
            <a:fld id="{30A9C4C0-C7FA-4B2A-9939-1137F2E2D37A}" type="slidenum">
              <a:rPr lang="en-US"/>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r>
              <a:rPr lang="en-US"/>
              <a:t>Western Centre for Economic Research</a:t>
            </a:r>
          </a:p>
        </p:txBody>
      </p:sp>
      <p:sp>
        <p:nvSpPr>
          <p:cNvPr id="6" name="Slide Number Placeholder 5"/>
          <p:cNvSpPr>
            <a:spLocks noGrp="1"/>
          </p:cNvSpPr>
          <p:nvPr>
            <p:ph type="sldNum" sz="quarter" idx="12"/>
          </p:nvPr>
        </p:nvSpPr>
        <p:spPr/>
        <p:txBody>
          <a:bodyPr/>
          <a:lstStyle>
            <a:lvl1pPr>
              <a:defRPr/>
            </a:lvl1pPr>
          </a:lstStyle>
          <a:p>
            <a:pPr>
              <a:defRPr/>
            </a:pPr>
            <a:fld id="{E3AFA805-681F-46BD-89DD-775EB9B6BC79}" type="slidenum">
              <a:rPr lang="en-US"/>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r>
              <a:rPr lang="en-US"/>
              <a:t>Western Centre for Economic Research</a:t>
            </a:r>
          </a:p>
        </p:txBody>
      </p:sp>
      <p:sp>
        <p:nvSpPr>
          <p:cNvPr id="6" name="Slide Number Placeholder 5"/>
          <p:cNvSpPr>
            <a:spLocks noGrp="1"/>
          </p:cNvSpPr>
          <p:nvPr>
            <p:ph type="sldNum" sz="quarter" idx="12"/>
          </p:nvPr>
        </p:nvSpPr>
        <p:spPr/>
        <p:txBody>
          <a:bodyPr/>
          <a:lstStyle>
            <a:lvl1pPr>
              <a:defRPr/>
            </a:lvl1pPr>
          </a:lstStyle>
          <a:p>
            <a:pPr>
              <a:defRPr/>
            </a:pPr>
            <a:fld id="{6057D526-80C3-4A83-B66F-FEA122E4BCF8}"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r>
              <a:rPr lang="en-US"/>
              <a:t>Western Centre for Economic Research</a:t>
            </a:r>
          </a:p>
        </p:txBody>
      </p:sp>
      <p:sp>
        <p:nvSpPr>
          <p:cNvPr id="7" name="Rectangle 8"/>
          <p:cNvSpPr>
            <a:spLocks noGrp="1" noChangeArrowheads="1"/>
          </p:cNvSpPr>
          <p:nvPr>
            <p:ph type="sldNum" sz="quarter" idx="12"/>
          </p:nvPr>
        </p:nvSpPr>
        <p:spPr>
          <a:ln/>
        </p:spPr>
        <p:txBody>
          <a:bodyPr/>
          <a:lstStyle>
            <a:lvl1pPr>
              <a:defRPr/>
            </a:lvl1pPr>
          </a:lstStyle>
          <a:p>
            <a:pPr>
              <a:defRPr/>
            </a:pPr>
            <a:fld id="{6350F96C-B0E4-41FC-BC88-221CBEA7BD87}"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dt" sz="half" idx="10"/>
          </p:nvPr>
        </p:nvSpPr>
        <p:spPr>
          <a:ln/>
        </p:spPr>
        <p:txBody>
          <a:bodyPr/>
          <a:lstStyle>
            <a:lvl1pPr>
              <a:defRPr/>
            </a:lvl1pPr>
          </a:lstStyle>
          <a:p>
            <a:pPr>
              <a:defRPr/>
            </a:pPr>
            <a:endParaRPr lang="en-US"/>
          </a:p>
        </p:txBody>
      </p:sp>
      <p:sp>
        <p:nvSpPr>
          <p:cNvPr id="8" name="Rectangle 7"/>
          <p:cNvSpPr>
            <a:spLocks noGrp="1" noChangeArrowheads="1"/>
          </p:cNvSpPr>
          <p:nvPr>
            <p:ph type="ftr" sz="quarter" idx="11"/>
          </p:nvPr>
        </p:nvSpPr>
        <p:spPr>
          <a:ln/>
        </p:spPr>
        <p:txBody>
          <a:bodyPr/>
          <a:lstStyle>
            <a:lvl1pPr>
              <a:defRPr/>
            </a:lvl1pPr>
          </a:lstStyle>
          <a:p>
            <a:pPr>
              <a:defRPr/>
            </a:pPr>
            <a:r>
              <a:rPr lang="en-US"/>
              <a:t>Western Centre for Economic Research</a:t>
            </a:r>
          </a:p>
        </p:txBody>
      </p:sp>
      <p:sp>
        <p:nvSpPr>
          <p:cNvPr id="9" name="Rectangle 8"/>
          <p:cNvSpPr>
            <a:spLocks noGrp="1" noChangeArrowheads="1"/>
          </p:cNvSpPr>
          <p:nvPr>
            <p:ph type="sldNum" sz="quarter" idx="12"/>
          </p:nvPr>
        </p:nvSpPr>
        <p:spPr>
          <a:ln/>
        </p:spPr>
        <p:txBody>
          <a:bodyPr/>
          <a:lstStyle>
            <a:lvl1pPr>
              <a:defRPr/>
            </a:lvl1pPr>
          </a:lstStyle>
          <a:p>
            <a:pPr>
              <a:defRPr/>
            </a:pPr>
            <a:fld id="{F8B6B832-FCBC-4AE5-A799-AB1B2C7545A9}"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dt" sz="half" idx="10"/>
          </p:nvPr>
        </p:nvSpPr>
        <p:spPr>
          <a:ln/>
        </p:spPr>
        <p:txBody>
          <a:bodyPr/>
          <a:lstStyle>
            <a:lvl1pPr>
              <a:defRPr/>
            </a:lvl1pPr>
          </a:lstStyle>
          <a:p>
            <a:pPr>
              <a:defRPr/>
            </a:pPr>
            <a:endParaRPr lang="en-US"/>
          </a:p>
        </p:txBody>
      </p:sp>
      <p:sp>
        <p:nvSpPr>
          <p:cNvPr id="4" name="Rectangle 7"/>
          <p:cNvSpPr>
            <a:spLocks noGrp="1" noChangeArrowheads="1"/>
          </p:cNvSpPr>
          <p:nvPr>
            <p:ph type="ftr" sz="quarter" idx="11"/>
          </p:nvPr>
        </p:nvSpPr>
        <p:spPr>
          <a:ln/>
        </p:spPr>
        <p:txBody>
          <a:bodyPr/>
          <a:lstStyle>
            <a:lvl1pPr>
              <a:defRPr/>
            </a:lvl1pPr>
          </a:lstStyle>
          <a:p>
            <a:pPr>
              <a:defRPr/>
            </a:pPr>
            <a:r>
              <a:rPr lang="en-US"/>
              <a:t>Western Centre for Economic Research</a:t>
            </a:r>
          </a:p>
        </p:txBody>
      </p:sp>
      <p:sp>
        <p:nvSpPr>
          <p:cNvPr id="5" name="Rectangle 8"/>
          <p:cNvSpPr>
            <a:spLocks noGrp="1" noChangeArrowheads="1"/>
          </p:cNvSpPr>
          <p:nvPr>
            <p:ph type="sldNum" sz="quarter" idx="12"/>
          </p:nvPr>
        </p:nvSpPr>
        <p:spPr>
          <a:ln/>
        </p:spPr>
        <p:txBody>
          <a:bodyPr/>
          <a:lstStyle>
            <a:lvl1pPr>
              <a:defRPr/>
            </a:lvl1pPr>
          </a:lstStyle>
          <a:p>
            <a:pPr>
              <a:defRPr/>
            </a:pPr>
            <a:fld id="{1158E4ED-5599-4651-82BB-4EC8E8BFED42}"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p>
        </p:txBody>
      </p:sp>
      <p:sp>
        <p:nvSpPr>
          <p:cNvPr id="3" name="Rectangle 7"/>
          <p:cNvSpPr>
            <a:spLocks noGrp="1" noChangeArrowheads="1"/>
          </p:cNvSpPr>
          <p:nvPr>
            <p:ph type="ftr" sz="quarter" idx="11"/>
          </p:nvPr>
        </p:nvSpPr>
        <p:spPr>
          <a:ln/>
        </p:spPr>
        <p:txBody>
          <a:bodyPr/>
          <a:lstStyle>
            <a:lvl1pPr>
              <a:defRPr/>
            </a:lvl1pPr>
          </a:lstStyle>
          <a:p>
            <a:pPr>
              <a:defRPr/>
            </a:pPr>
            <a:r>
              <a:rPr lang="en-US"/>
              <a:t>Western Centre for Economic Research</a:t>
            </a:r>
          </a:p>
        </p:txBody>
      </p:sp>
      <p:sp>
        <p:nvSpPr>
          <p:cNvPr id="4" name="Rectangle 8"/>
          <p:cNvSpPr>
            <a:spLocks noGrp="1" noChangeArrowheads="1"/>
          </p:cNvSpPr>
          <p:nvPr>
            <p:ph type="sldNum" sz="quarter" idx="12"/>
          </p:nvPr>
        </p:nvSpPr>
        <p:spPr>
          <a:ln/>
        </p:spPr>
        <p:txBody>
          <a:bodyPr/>
          <a:lstStyle>
            <a:lvl1pPr>
              <a:defRPr/>
            </a:lvl1pPr>
          </a:lstStyle>
          <a:p>
            <a:pPr>
              <a:defRPr/>
            </a:pPr>
            <a:fld id="{484FA176-096E-4B6D-82C1-13DCC026830B}"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r>
              <a:rPr lang="en-US"/>
              <a:t>Western Centre for Economic Research</a:t>
            </a:r>
          </a:p>
        </p:txBody>
      </p:sp>
      <p:sp>
        <p:nvSpPr>
          <p:cNvPr id="7" name="Rectangle 8"/>
          <p:cNvSpPr>
            <a:spLocks noGrp="1" noChangeArrowheads="1"/>
          </p:cNvSpPr>
          <p:nvPr>
            <p:ph type="sldNum" sz="quarter" idx="12"/>
          </p:nvPr>
        </p:nvSpPr>
        <p:spPr>
          <a:ln/>
        </p:spPr>
        <p:txBody>
          <a:bodyPr/>
          <a:lstStyle>
            <a:lvl1pPr>
              <a:defRPr/>
            </a:lvl1pPr>
          </a:lstStyle>
          <a:p>
            <a:pPr>
              <a:defRPr/>
            </a:pPr>
            <a:fld id="{4636C070-6D5F-4374-A73D-BCEC4D060464}"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r>
              <a:rPr lang="en-US"/>
              <a:t>Western Centre for Economic Research</a:t>
            </a:r>
          </a:p>
        </p:txBody>
      </p:sp>
      <p:sp>
        <p:nvSpPr>
          <p:cNvPr id="7" name="Rectangle 8"/>
          <p:cNvSpPr>
            <a:spLocks noGrp="1" noChangeArrowheads="1"/>
          </p:cNvSpPr>
          <p:nvPr>
            <p:ph type="sldNum" sz="quarter" idx="12"/>
          </p:nvPr>
        </p:nvSpPr>
        <p:spPr>
          <a:ln/>
        </p:spPr>
        <p:txBody>
          <a:bodyPr/>
          <a:lstStyle>
            <a:lvl1pPr>
              <a:defRPr/>
            </a:lvl1pPr>
          </a:lstStyle>
          <a:p>
            <a:pPr>
              <a:defRPr/>
            </a:pPr>
            <a:fld id="{18CA067E-9499-43B4-93E4-CCE56EC33106}"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4"/>
          <p:cNvSpPr>
            <a:spLocks noGrp="1" noChangeArrowheads="1"/>
          </p:cNvSpPr>
          <p:nvPr>
            <p:ph type="title"/>
          </p:nvPr>
        </p:nvSpPr>
        <p:spPr bwMode="auto">
          <a:xfrm>
            <a:off x="468313" y="768350"/>
            <a:ext cx="8207375" cy="6413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spAutoFit/>
          </a:bodyPr>
          <a:lstStyle/>
          <a:p>
            <a:pPr lvl="0"/>
            <a:r>
              <a:rPr lang="en-US"/>
              <a:t>Click to add title…</a:t>
            </a:r>
          </a:p>
        </p:txBody>
      </p:sp>
      <p:sp>
        <p:nvSpPr>
          <p:cNvPr id="1027" name="Rectangle 5"/>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2" name="Rectangle 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616161"/>
                </a:solidFill>
                <a:cs typeface="+mn-cs"/>
              </a:defRPr>
            </a:lvl1pPr>
          </a:lstStyle>
          <a:p>
            <a:pPr>
              <a:defRPr/>
            </a:pPr>
            <a:endParaRPr lang="en-US"/>
          </a:p>
        </p:txBody>
      </p:sp>
      <p:sp>
        <p:nvSpPr>
          <p:cNvPr id="4103"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solidFill>
                  <a:srgbClr val="616161"/>
                </a:solidFill>
                <a:cs typeface="+mn-cs"/>
              </a:defRPr>
            </a:lvl1pPr>
          </a:lstStyle>
          <a:p>
            <a:pPr>
              <a:defRPr/>
            </a:pPr>
            <a:r>
              <a:rPr lang="en-US"/>
              <a:t>Western Centre for Economic Research</a:t>
            </a:r>
          </a:p>
        </p:txBody>
      </p:sp>
      <p:sp>
        <p:nvSpPr>
          <p:cNvPr id="4104" name="Rectangle 8"/>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616161"/>
                </a:solidFill>
                <a:cs typeface="+mn-cs"/>
              </a:defRPr>
            </a:lvl1pPr>
          </a:lstStyle>
          <a:p>
            <a:pPr>
              <a:defRPr/>
            </a:pPr>
            <a:fld id="{528554E1-4D70-45AA-BAFF-EE940E7151C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20"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hdr="0" dt="0"/>
  <p:txStyles>
    <p:titleStyle>
      <a:lvl1pPr algn="l" rtl="0" eaLnBrk="0" fontAlgn="base" hangingPunct="0">
        <a:spcBef>
          <a:spcPct val="0"/>
        </a:spcBef>
        <a:spcAft>
          <a:spcPct val="0"/>
        </a:spcAft>
        <a:defRPr sz="3600">
          <a:solidFill>
            <a:schemeClr val="bg1"/>
          </a:solidFill>
          <a:latin typeface="+mj-lt"/>
          <a:ea typeface="+mj-ea"/>
          <a:cs typeface="+mj-cs"/>
        </a:defRPr>
      </a:lvl1pPr>
      <a:lvl2pPr algn="l" rtl="0" eaLnBrk="0" fontAlgn="base" hangingPunct="0">
        <a:spcBef>
          <a:spcPct val="0"/>
        </a:spcBef>
        <a:spcAft>
          <a:spcPct val="0"/>
        </a:spcAft>
        <a:defRPr sz="3600">
          <a:solidFill>
            <a:schemeClr val="bg1"/>
          </a:solidFill>
          <a:latin typeface="Arial" charset="0"/>
        </a:defRPr>
      </a:lvl2pPr>
      <a:lvl3pPr algn="l" rtl="0" eaLnBrk="0" fontAlgn="base" hangingPunct="0">
        <a:spcBef>
          <a:spcPct val="0"/>
        </a:spcBef>
        <a:spcAft>
          <a:spcPct val="0"/>
        </a:spcAft>
        <a:defRPr sz="3600">
          <a:solidFill>
            <a:schemeClr val="bg1"/>
          </a:solidFill>
          <a:latin typeface="Arial" charset="0"/>
        </a:defRPr>
      </a:lvl3pPr>
      <a:lvl4pPr algn="l" rtl="0" eaLnBrk="0" fontAlgn="base" hangingPunct="0">
        <a:spcBef>
          <a:spcPct val="0"/>
        </a:spcBef>
        <a:spcAft>
          <a:spcPct val="0"/>
        </a:spcAft>
        <a:defRPr sz="3600">
          <a:solidFill>
            <a:schemeClr val="bg1"/>
          </a:solidFill>
          <a:latin typeface="Arial" charset="0"/>
        </a:defRPr>
      </a:lvl4pPr>
      <a:lvl5pPr algn="l" rtl="0" eaLnBrk="0" fontAlgn="base" hangingPunct="0">
        <a:spcBef>
          <a:spcPct val="0"/>
        </a:spcBef>
        <a:spcAft>
          <a:spcPct val="0"/>
        </a:spcAft>
        <a:defRPr sz="3600">
          <a:solidFill>
            <a:schemeClr val="bg1"/>
          </a:solidFill>
          <a:latin typeface="Arial" charset="0"/>
        </a:defRPr>
      </a:lvl5pPr>
      <a:lvl6pPr marL="457200" algn="l" rtl="0" eaLnBrk="1" fontAlgn="base" hangingPunct="1">
        <a:spcBef>
          <a:spcPct val="0"/>
        </a:spcBef>
        <a:spcAft>
          <a:spcPct val="0"/>
        </a:spcAft>
        <a:defRPr sz="3600">
          <a:solidFill>
            <a:schemeClr val="bg1"/>
          </a:solidFill>
          <a:latin typeface="Times New Roman" pitchFamily="18" charset="0"/>
        </a:defRPr>
      </a:lvl6pPr>
      <a:lvl7pPr marL="914400" algn="l" rtl="0" eaLnBrk="1" fontAlgn="base" hangingPunct="1">
        <a:spcBef>
          <a:spcPct val="0"/>
        </a:spcBef>
        <a:spcAft>
          <a:spcPct val="0"/>
        </a:spcAft>
        <a:defRPr sz="3600">
          <a:solidFill>
            <a:schemeClr val="bg1"/>
          </a:solidFill>
          <a:latin typeface="Times New Roman" pitchFamily="18" charset="0"/>
        </a:defRPr>
      </a:lvl7pPr>
      <a:lvl8pPr marL="1371600" algn="l" rtl="0" eaLnBrk="1" fontAlgn="base" hangingPunct="1">
        <a:spcBef>
          <a:spcPct val="0"/>
        </a:spcBef>
        <a:spcAft>
          <a:spcPct val="0"/>
        </a:spcAft>
        <a:defRPr sz="3600">
          <a:solidFill>
            <a:schemeClr val="bg1"/>
          </a:solidFill>
          <a:latin typeface="Times New Roman" pitchFamily="18" charset="0"/>
        </a:defRPr>
      </a:lvl8pPr>
      <a:lvl9pPr marL="1828800" algn="l" rtl="0" eaLnBrk="1" fontAlgn="base" hangingPunct="1">
        <a:spcBef>
          <a:spcPct val="0"/>
        </a:spcBef>
        <a:spcAft>
          <a:spcPct val="0"/>
        </a:spcAft>
        <a:defRPr sz="3600">
          <a:solidFill>
            <a:schemeClr val="bg1"/>
          </a:solidFill>
          <a:latin typeface="Times New Roman" pitchFamily="18" charset="0"/>
        </a:defRPr>
      </a:lvl9pPr>
    </p:titleStyle>
    <p:bodyStyle>
      <a:lvl1pPr marL="342900" indent="-342900" algn="l" rtl="0" eaLnBrk="0" fontAlgn="base" hangingPunct="0">
        <a:spcBef>
          <a:spcPct val="20000"/>
        </a:spcBef>
        <a:spcAft>
          <a:spcPct val="0"/>
        </a:spcAft>
        <a:buFont typeface="Arial" charset="0"/>
        <a:buChar char="•"/>
        <a:defRPr sz="2400">
          <a:solidFill>
            <a:srgbClr val="036635"/>
          </a:solidFill>
          <a:latin typeface="+mn-lt"/>
          <a:ea typeface="+mn-ea"/>
          <a:cs typeface="+mn-cs"/>
        </a:defRPr>
      </a:lvl1pPr>
      <a:lvl2pPr marL="742950" indent="-285750" algn="l" rtl="0" eaLnBrk="0" fontAlgn="base" hangingPunct="0">
        <a:spcBef>
          <a:spcPct val="20000"/>
        </a:spcBef>
        <a:spcAft>
          <a:spcPct val="0"/>
        </a:spcAft>
        <a:buFont typeface="Wingdings" pitchFamily="2" charset="2"/>
        <a:buChar char="§"/>
        <a:defRPr sz="2400">
          <a:solidFill>
            <a:schemeClr val="tx1"/>
          </a:solidFill>
          <a:latin typeface="+mn-lt"/>
        </a:defRPr>
      </a:lvl2pPr>
      <a:lvl3pPr marL="1143000" indent="-228600" algn="l" rtl="0" eaLnBrk="0" fontAlgn="base" hangingPunct="0">
        <a:spcBef>
          <a:spcPct val="20000"/>
        </a:spcBef>
        <a:spcAft>
          <a:spcPct val="0"/>
        </a:spcAft>
        <a:buFont typeface="Arial" charset="0"/>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Font typeface="Arial" charset="0"/>
        <a:buChar char="–"/>
        <a:defRPr sz="2000">
          <a:solidFill>
            <a:schemeClr val="tx1"/>
          </a:solidFill>
          <a:latin typeface="Arial" charset="0"/>
        </a:defRPr>
      </a:lvl5pPr>
      <a:lvl6pPr marL="2514600" indent="-228600" algn="l" rtl="0" eaLnBrk="1" fontAlgn="base" hangingPunct="1">
        <a:spcBef>
          <a:spcPct val="20000"/>
        </a:spcBef>
        <a:spcAft>
          <a:spcPct val="0"/>
        </a:spcAft>
        <a:buFont typeface="Arial" charset="0"/>
        <a:buChar char="–"/>
        <a:defRPr sz="2000">
          <a:solidFill>
            <a:schemeClr val="tx1"/>
          </a:solidFill>
          <a:latin typeface="Arial" charset="0"/>
        </a:defRPr>
      </a:lvl6pPr>
      <a:lvl7pPr marL="2971800" indent="-228600" algn="l" rtl="0" eaLnBrk="1" fontAlgn="base" hangingPunct="1">
        <a:spcBef>
          <a:spcPct val="20000"/>
        </a:spcBef>
        <a:spcAft>
          <a:spcPct val="0"/>
        </a:spcAft>
        <a:buFont typeface="Arial" charset="0"/>
        <a:buChar char="–"/>
        <a:defRPr sz="2000">
          <a:solidFill>
            <a:schemeClr val="tx1"/>
          </a:solidFill>
          <a:latin typeface="Arial" charset="0"/>
        </a:defRPr>
      </a:lvl7pPr>
      <a:lvl8pPr marL="3429000" indent="-228600" algn="l" rtl="0" eaLnBrk="1" fontAlgn="base" hangingPunct="1">
        <a:spcBef>
          <a:spcPct val="20000"/>
        </a:spcBef>
        <a:spcAft>
          <a:spcPct val="0"/>
        </a:spcAft>
        <a:buFont typeface="Arial" charset="0"/>
        <a:buChar char="–"/>
        <a:defRPr sz="2000">
          <a:solidFill>
            <a:schemeClr val="tx1"/>
          </a:solidFill>
          <a:latin typeface="Arial" charset="0"/>
        </a:defRPr>
      </a:lvl8pPr>
      <a:lvl9pPr marL="3886200" indent="-228600" algn="l" rtl="0" eaLnBrk="1" fontAlgn="base" hangingPunct="1">
        <a:spcBef>
          <a:spcPct val="20000"/>
        </a:spcBef>
        <a:spcAft>
          <a:spcPct val="0"/>
        </a:spcAft>
        <a:buFont typeface="Arial" charset="0"/>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smtClean="0">
                <a:solidFill>
                  <a:schemeClr val="tx1">
                    <a:tint val="75000"/>
                  </a:schemeClr>
                </a:solidFill>
              </a:defRPr>
            </a:lvl1pPr>
          </a:lstStyle>
          <a:p>
            <a:pPr>
              <a:defRPr/>
            </a:pPr>
            <a:fld id="{4A5A38D3-CC4A-478C-B31D-F67C47C850C9}" type="datetimeFigureOut">
              <a:rPr lang="en-US"/>
              <a:pPr>
                <a:defRPr/>
              </a:pPr>
              <a:t>12/30/2025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smtClean="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DFD6BD9B-4C28-4D87-8D5D-8CE7F3A8FF1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3075"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smtClean="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smtClean="0">
                <a:solidFill>
                  <a:schemeClr val="tx1">
                    <a:tint val="75000"/>
                  </a:schemeClr>
                </a:solidFill>
              </a:defRPr>
            </a:lvl1pPr>
          </a:lstStyle>
          <a:p>
            <a:pPr>
              <a:defRPr/>
            </a:pPr>
            <a:r>
              <a:rPr lang="en-US"/>
              <a:t>Western Centre for Economic Research</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F9C03978-29FC-4A40-9B15-35CA67C9FC4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685800" y="1412548"/>
            <a:ext cx="7772400" cy="1938992"/>
          </a:xfrm>
        </p:spPr>
        <p:txBody>
          <a:bodyPr/>
          <a:lstStyle/>
          <a:p>
            <a:pPr eaLnBrk="1" hangingPunct="1"/>
            <a:br>
              <a:rPr lang="en-US" sz="4000" dirty="0"/>
            </a:br>
            <a:r>
              <a:rPr lang="en-US" sz="4000" dirty="0"/>
              <a:t>Economic Diversification   </a:t>
            </a:r>
            <a:br>
              <a:rPr lang="en-US" sz="4000" dirty="0"/>
            </a:br>
            <a:r>
              <a:rPr lang="en-US" sz="4000" i="1" dirty="0"/>
              <a:t>Alberta Style</a:t>
            </a:r>
          </a:p>
        </p:txBody>
      </p:sp>
      <p:sp>
        <p:nvSpPr>
          <p:cNvPr id="5123" name="Subtitle 2"/>
          <p:cNvSpPr>
            <a:spLocks noGrp="1"/>
          </p:cNvSpPr>
          <p:nvPr>
            <p:ph type="subTitle" idx="1"/>
          </p:nvPr>
        </p:nvSpPr>
        <p:spPr>
          <a:xfrm>
            <a:off x="1371600" y="3733800"/>
            <a:ext cx="6400800" cy="2362200"/>
          </a:xfrm>
        </p:spPr>
        <p:txBody>
          <a:bodyPr/>
          <a:lstStyle/>
          <a:p>
            <a:pPr eaLnBrk="1" hangingPunct="1"/>
            <a:r>
              <a:rPr lang="en-US" dirty="0"/>
              <a:t>Presentation to ABCtech AGM</a:t>
            </a:r>
          </a:p>
          <a:p>
            <a:pPr eaLnBrk="1" hangingPunct="1"/>
            <a:r>
              <a:rPr lang="en-US" dirty="0"/>
              <a:t>June 24, 2010</a:t>
            </a:r>
          </a:p>
          <a:p>
            <a:pPr eaLnBrk="1" hangingPunct="1"/>
            <a:r>
              <a:rPr lang="en-US" dirty="0"/>
              <a:t>By</a:t>
            </a:r>
          </a:p>
          <a:p>
            <a:pPr eaLnBrk="1" hangingPunct="1"/>
            <a:r>
              <a:rPr lang="en-US" dirty="0"/>
              <a:t>Jason </a:t>
            </a:r>
            <a:r>
              <a:rPr lang="en-US" dirty="0" err="1"/>
              <a:t>Brisbois</a:t>
            </a:r>
            <a:r>
              <a:rPr lang="en-US" dirty="0"/>
              <a:t>, Chief Economist</a:t>
            </a:r>
          </a:p>
          <a:p>
            <a:pPr eaLnBrk="1" hangingPunct="1"/>
            <a:r>
              <a:rPr lang="en-US" dirty="0"/>
              <a:t>Western Centre for Economic Research</a:t>
            </a:r>
          </a:p>
          <a:p>
            <a:pPr eaLnBrk="1" hangingPunct="1"/>
            <a:endParaRPr lang="en-US" dirty="0"/>
          </a:p>
          <a:p>
            <a:pPr eaLnBrk="1" hangingPunct="1"/>
            <a:endParaRPr lang="en-US" dirty="0"/>
          </a:p>
          <a:p>
            <a:pPr eaLnBrk="1" hangingPunct="1"/>
            <a:endParaRPr lang="en-US" dirty="0"/>
          </a:p>
          <a:p>
            <a:pPr eaLnBrk="1" hangingPunct="1"/>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Measuring Diversification Progress	</a:t>
            </a:r>
          </a:p>
        </p:txBody>
      </p:sp>
      <p:sp>
        <p:nvSpPr>
          <p:cNvPr id="3" name="Content Placeholder 2"/>
          <p:cNvSpPr>
            <a:spLocks noGrp="1"/>
          </p:cNvSpPr>
          <p:nvPr>
            <p:ph idx="1"/>
          </p:nvPr>
        </p:nvSpPr>
        <p:spPr>
          <a:xfrm>
            <a:off x="457200" y="1371600"/>
            <a:ext cx="8229600" cy="4754563"/>
          </a:xfrm>
        </p:spPr>
        <p:txBody>
          <a:bodyPr/>
          <a:lstStyle/>
          <a:p>
            <a:r>
              <a:rPr lang="en-US" sz="1800" dirty="0"/>
              <a:t>Easier said than done</a:t>
            </a:r>
          </a:p>
          <a:p>
            <a:endParaRPr lang="en-US" sz="1800" dirty="0"/>
          </a:p>
          <a:p>
            <a:r>
              <a:rPr lang="en-US" sz="1800" dirty="0"/>
              <a:t>External factors have big impact: recessions, policy changes, market access, price shocks</a:t>
            </a:r>
          </a:p>
          <a:p>
            <a:endParaRPr lang="en-US" sz="1800" dirty="0"/>
          </a:p>
          <a:p>
            <a:r>
              <a:rPr lang="en-US" sz="1800" dirty="0"/>
              <a:t>Reliable time series data can be scarce: GDP, employment (preferred measure), export products and markets</a:t>
            </a:r>
          </a:p>
          <a:p>
            <a:endParaRPr lang="en-US" sz="1800" dirty="0"/>
          </a:p>
          <a:p>
            <a:r>
              <a:rPr lang="en-US" sz="1800" dirty="0"/>
              <a:t> 3 main methods  </a:t>
            </a:r>
            <a:endParaRPr lang="en-US" sz="2000" dirty="0"/>
          </a:p>
          <a:p>
            <a:pPr lvl="1"/>
            <a:r>
              <a:rPr lang="en-US" sz="1800" dirty="0"/>
              <a:t>Location Quotient – compares regional employment shares to national level by industry</a:t>
            </a:r>
          </a:p>
          <a:p>
            <a:pPr lvl="1"/>
            <a:r>
              <a:rPr lang="en-US" sz="1800" dirty="0"/>
              <a:t>Shift Share – compares regional employment growth rates to national rates by industry</a:t>
            </a:r>
          </a:p>
          <a:p>
            <a:pPr lvl="1"/>
            <a:r>
              <a:rPr lang="en-US" sz="1800" dirty="0"/>
              <a:t>Portfolio Choice – examines employment variance and co-variance across industries over time within a region</a:t>
            </a:r>
          </a:p>
        </p:txBody>
      </p:sp>
      <p:sp>
        <p:nvSpPr>
          <p:cNvPr id="4" name="Footer Placeholder 3"/>
          <p:cNvSpPr>
            <a:spLocks noGrp="1"/>
          </p:cNvSpPr>
          <p:nvPr>
            <p:ph type="ftr" sz="quarter" idx="11"/>
          </p:nvPr>
        </p:nvSpPr>
        <p:spPr/>
        <p:txBody>
          <a:bodyPr/>
          <a:lstStyle/>
          <a:p>
            <a:pPr>
              <a:defRPr/>
            </a:pPr>
            <a:r>
              <a:rPr lang="en-US"/>
              <a:t>Western Centre for Economic Research</a:t>
            </a:r>
          </a:p>
        </p:txBody>
      </p:sp>
      <p:sp>
        <p:nvSpPr>
          <p:cNvPr id="5" name="Slide Number Placeholder 4"/>
          <p:cNvSpPr>
            <a:spLocks noGrp="1"/>
          </p:cNvSpPr>
          <p:nvPr>
            <p:ph type="sldNum" sz="quarter" idx="12"/>
          </p:nvPr>
        </p:nvSpPr>
        <p:spPr/>
        <p:txBody>
          <a:bodyPr/>
          <a:lstStyle/>
          <a:p>
            <a:pPr>
              <a:defRPr/>
            </a:pPr>
            <a:fld id="{EE623BC7-9BBF-4C05-8675-7F41A5AD2ABF}" type="slidenum">
              <a:rPr lang="en-US" smtClean="0"/>
              <a:pPr>
                <a:defRPr/>
              </a:pPr>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68313" y="768062"/>
            <a:ext cx="8207375" cy="1077218"/>
          </a:xfrm>
        </p:spPr>
        <p:txBody>
          <a:bodyPr/>
          <a:lstStyle/>
          <a:p>
            <a:pPr eaLnBrk="1" hangingPunct="1"/>
            <a:r>
              <a:rPr lang="en-US" sz="3200" dirty="0"/>
              <a:t>Measuring Diversification in Alberta</a:t>
            </a:r>
            <a:br>
              <a:rPr lang="en-US" sz="3200" dirty="0"/>
            </a:br>
            <a:r>
              <a:rPr lang="en-US" sz="3200" dirty="0"/>
              <a:t>	</a:t>
            </a:r>
          </a:p>
        </p:txBody>
      </p:sp>
      <p:sp>
        <p:nvSpPr>
          <p:cNvPr id="17411" name="Content Placeholder 2"/>
          <p:cNvSpPr>
            <a:spLocks noGrp="1"/>
          </p:cNvSpPr>
          <p:nvPr>
            <p:ph idx="1"/>
          </p:nvPr>
        </p:nvSpPr>
        <p:spPr>
          <a:xfrm>
            <a:off x="228600" y="1524000"/>
            <a:ext cx="8915400" cy="4648200"/>
          </a:xfrm>
        </p:spPr>
        <p:txBody>
          <a:bodyPr/>
          <a:lstStyle/>
          <a:p>
            <a:pPr eaLnBrk="1" hangingPunct="1">
              <a:buFont typeface="Arial" charset="0"/>
              <a:buNone/>
            </a:pPr>
            <a:r>
              <a:rPr lang="en-US" b="1" dirty="0"/>
              <a:t>Three periods</a:t>
            </a:r>
            <a:r>
              <a:rPr lang="en-US" dirty="0"/>
              <a:t>: 1976-1986; 1987-1996;1997-2009</a:t>
            </a:r>
          </a:p>
          <a:p>
            <a:pPr eaLnBrk="1" hangingPunct="1">
              <a:buFont typeface="Arial" charset="0"/>
              <a:buNone/>
            </a:pPr>
            <a:endParaRPr lang="en-US" b="1" dirty="0"/>
          </a:p>
          <a:p>
            <a:pPr eaLnBrk="1" hangingPunct="1">
              <a:buNone/>
            </a:pPr>
            <a:r>
              <a:rPr lang="en-US" b="1" dirty="0"/>
              <a:t>Method</a:t>
            </a:r>
            <a:r>
              <a:rPr lang="en-US" dirty="0"/>
              <a:t> - Portfolio Analysis/Employment Variance within and Covariance across sectors</a:t>
            </a:r>
          </a:p>
          <a:p>
            <a:pPr eaLnBrk="1" hangingPunct="1">
              <a:buFont typeface="Arial" charset="0"/>
              <a:buNone/>
            </a:pPr>
            <a:endParaRPr lang="en-US" b="1" dirty="0"/>
          </a:p>
          <a:p>
            <a:pPr eaLnBrk="1" hangingPunct="1">
              <a:buNone/>
            </a:pPr>
            <a:r>
              <a:rPr lang="en-US" b="1" dirty="0"/>
              <a:t>Data</a:t>
            </a:r>
            <a:r>
              <a:rPr lang="en-US" dirty="0"/>
              <a:t> - Labor</a:t>
            </a:r>
            <a:r>
              <a:rPr lang="en-US" i="1" dirty="0"/>
              <a:t> </a:t>
            </a:r>
            <a:r>
              <a:rPr lang="en-US" dirty="0"/>
              <a:t>Force Survey (more detailed and consistent than GDP)</a:t>
            </a:r>
          </a:p>
          <a:p>
            <a:pPr lvl="1" eaLnBrk="1" hangingPunct="1"/>
            <a:r>
              <a:rPr lang="en-US" dirty="0">
                <a:solidFill>
                  <a:srgbClr val="036635"/>
                </a:solidFill>
              </a:rPr>
              <a:t>16 sectors of activity covered</a:t>
            </a:r>
            <a:r>
              <a:rPr lang="en-US" dirty="0"/>
              <a:t>  </a:t>
            </a:r>
          </a:p>
          <a:p>
            <a:pPr lvl="1" eaLnBrk="1" hangingPunct="1"/>
            <a:r>
              <a:rPr lang="en-US" dirty="0">
                <a:solidFill>
                  <a:srgbClr val="036635"/>
                </a:solidFill>
              </a:rPr>
              <a:t>5 goods, 11 services      </a:t>
            </a:r>
          </a:p>
          <a:p>
            <a:pPr eaLnBrk="1" hangingPunct="1">
              <a:buFont typeface="Arial" charset="0"/>
              <a:buNone/>
            </a:pPr>
            <a:endParaRPr lang="en-US" b="1" dirty="0"/>
          </a:p>
          <a:p>
            <a:pPr eaLnBrk="1" hangingPunct="1">
              <a:buFont typeface="Arial" charset="0"/>
              <a:buNone/>
            </a:pPr>
            <a:endParaRPr lang="en-US" b="1" dirty="0"/>
          </a:p>
          <a:p>
            <a:pPr lvl="1" eaLnBrk="1" hangingPunct="1">
              <a:buFont typeface="Wingdings" pitchFamily="2" charset="2"/>
              <a:buNone/>
            </a:pPr>
            <a:endParaRPr lang="en-US" sz="2600" dirty="0"/>
          </a:p>
        </p:txBody>
      </p:sp>
      <p:sp>
        <p:nvSpPr>
          <p:cNvPr id="4" name="Slide Number Placeholder 3"/>
          <p:cNvSpPr>
            <a:spLocks noGrp="1"/>
          </p:cNvSpPr>
          <p:nvPr>
            <p:ph type="sldNum" sz="quarter" idx="12"/>
          </p:nvPr>
        </p:nvSpPr>
        <p:spPr/>
        <p:txBody>
          <a:bodyPr/>
          <a:lstStyle/>
          <a:p>
            <a:pPr>
              <a:defRPr/>
            </a:pPr>
            <a:fld id="{879CDC8E-617C-4D2D-AB87-E99F8470F209}" type="slidenum">
              <a:rPr lang="en-US" smtClean="0"/>
              <a:pPr>
                <a:defRPr/>
              </a:pPr>
              <a:t>11</a:t>
            </a:fld>
            <a:endParaRPr lang="en-US"/>
          </a:p>
        </p:txBody>
      </p:sp>
      <p:sp>
        <p:nvSpPr>
          <p:cNvPr id="5" name="Footer Placeholder 4"/>
          <p:cNvSpPr>
            <a:spLocks noGrp="1"/>
          </p:cNvSpPr>
          <p:nvPr>
            <p:ph type="ftr" sz="quarter" idx="11"/>
          </p:nvPr>
        </p:nvSpPr>
        <p:spPr>
          <a:xfrm>
            <a:off x="2667000" y="6245225"/>
            <a:ext cx="3505200" cy="476250"/>
          </a:xfrm>
        </p:spPr>
        <p:txBody>
          <a:bodyPr/>
          <a:lstStyle/>
          <a:p>
            <a:pPr>
              <a:defRPr/>
            </a:pPr>
            <a:r>
              <a:rPr lang="en-US" dirty="0"/>
              <a:t>Western Centre for Economic Research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US" dirty="0"/>
              <a:t>	</a:t>
            </a:r>
          </a:p>
        </p:txBody>
      </p:sp>
      <p:sp>
        <p:nvSpPr>
          <p:cNvPr id="18435" name="TextBox 15"/>
          <p:cNvSpPr txBox="1">
            <a:spLocks noChangeArrowheads="1"/>
          </p:cNvSpPr>
          <p:nvPr/>
        </p:nvSpPr>
        <p:spPr bwMode="auto">
          <a:xfrm>
            <a:off x="228600" y="838200"/>
            <a:ext cx="8915400" cy="523220"/>
          </a:xfrm>
          <a:prstGeom prst="rect">
            <a:avLst/>
          </a:prstGeom>
          <a:noFill/>
          <a:ln w="9525">
            <a:noFill/>
            <a:miter lim="800000"/>
            <a:headEnd/>
            <a:tailEnd/>
          </a:ln>
        </p:spPr>
        <p:txBody>
          <a:bodyPr>
            <a:spAutoFit/>
          </a:bodyPr>
          <a:lstStyle/>
          <a:p>
            <a:r>
              <a:rPr lang="en-US" sz="2800" dirty="0">
                <a:solidFill>
                  <a:schemeClr val="bg1"/>
                </a:solidFill>
              </a:rPr>
              <a:t>Key Economic Changes 1976-2009</a:t>
            </a:r>
          </a:p>
        </p:txBody>
      </p:sp>
      <p:graphicFrame>
        <p:nvGraphicFramePr>
          <p:cNvPr id="8" name="Table 7"/>
          <p:cNvGraphicFramePr>
            <a:graphicFrameLocks noGrp="1"/>
          </p:cNvGraphicFramePr>
          <p:nvPr/>
        </p:nvGraphicFramePr>
        <p:xfrm>
          <a:off x="762000" y="1752600"/>
          <a:ext cx="7696200" cy="4191000"/>
        </p:xfrm>
        <a:graphic>
          <a:graphicData uri="http://schemas.openxmlformats.org/drawingml/2006/table">
            <a:tbl>
              <a:tblPr/>
              <a:tblGrid>
                <a:gridCol w="2073976">
                  <a:extLst>
                    <a:ext uri="{9D8B030D-6E8A-4147-A177-3AD203B41FA5}">
                      <a16:colId xmlns:a16="http://schemas.microsoft.com/office/drawing/2014/main" val="20000"/>
                    </a:ext>
                  </a:extLst>
                </a:gridCol>
                <a:gridCol w="5622224">
                  <a:extLst>
                    <a:ext uri="{9D8B030D-6E8A-4147-A177-3AD203B41FA5}">
                      <a16:colId xmlns:a16="http://schemas.microsoft.com/office/drawing/2014/main" val="20001"/>
                    </a:ext>
                  </a:extLst>
                </a:gridCol>
              </a:tblGrid>
              <a:tr h="698500">
                <a:tc>
                  <a:txBody>
                    <a:bodyPr/>
                    <a:lstStyle/>
                    <a:p>
                      <a:pPr algn="ctr" fontAlgn="ctr"/>
                      <a:r>
                        <a:rPr lang="en-US" sz="2400" b="1" i="0" u="none" strike="noStrike" dirty="0">
                          <a:solidFill>
                            <a:schemeClr val="accent2">
                              <a:lumMod val="90000"/>
                              <a:lumOff val="10000"/>
                            </a:schemeClr>
                          </a:solidFill>
                          <a:latin typeface="+mn-lt"/>
                        </a:rPr>
                        <a:t>Period</a:t>
                      </a:r>
                    </a:p>
                  </a:txBody>
                  <a:tcPr marL="0" marR="0" marT="0"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tint val="40000"/>
                        <a:alpha val="12000"/>
                      </a:schemeClr>
                    </a:solidFill>
                  </a:tcPr>
                </a:tc>
                <a:tc>
                  <a:txBody>
                    <a:bodyPr/>
                    <a:lstStyle/>
                    <a:p>
                      <a:pPr algn="ctr" fontAlgn="ctr"/>
                      <a:r>
                        <a:rPr lang="en-US" sz="2400" b="1" i="0" u="none" strike="noStrike">
                          <a:solidFill>
                            <a:schemeClr val="accent2">
                              <a:lumMod val="90000"/>
                              <a:lumOff val="10000"/>
                            </a:schemeClr>
                          </a:solidFill>
                          <a:latin typeface="+mn-lt"/>
                        </a:rPr>
                        <a:t>Key Changes</a:t>
                      </a:r>
                    </a:p>
                  </a:txBody>
                  <a:tcPr marL="0" marR="0" marT="0"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tint val="40000"/>
                        <a:alpha val="12000"/>
                      </a:schemeClr>
                    </a:solidFill>
                  </a:tcPr>
                </a:tc>
                <a:extLst>
                  <a:ext uri="{0D108BD9-81ED-4DB2-BD59-A6C34878D82A}">
                    <a16:rowId xmlns:a16="http://schemas.microsoft.com/office/drawing/2014/main" val="10000"/>
                  </a:ext>
                </a:extLst>
              </a:tr>
              <a:tr h="1282700">
                <a:tc>
                  <a:txBody>
                    <a:bodyPr/>
                    <a:lstStyle/>
                    <a:p>
                      <a:pPr algn="ctr" fontAlgn="ctr"/>
                      <a:r>
                        <a:rPr lang="en-US" sz="2400" b="0" i="0" u="none" strike="noStrike">
                          <a:solidFill>
                            <a:schemeClr val="accent2">
                              <a:lumMod val="90000"/>
                              <a:lumOff val="10000"/>
                            </a:schemeClr>
                          </a:solidFill>
                          <a:latin typeface="+mn-lt"/>
                        </a:rPr>
                        <a:t>1976-1986</a:t>
                      </a:r>
                    </a:p>
                  </a:txBody>
                  <a:tcPr marL="0" marR="0" marT="0"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tint val="40000"/>
                        <a:alpha val="12000"/>
                      </a:schemeClr>
                    </a:solidFill>
                  </a:tcPr>
                </a:tc>
                <a:tc>
                  <a:txBody>
                    <a:bodyPr/>
                    <a:lstStyle/>
                    <a:p>
                      <a:pPr algn="l" fontAlgn="ctr"/>
                      <a:r>
                        <a:rPr lang="en-US" sz="2400" b="0" i="0" u="none" strike="noStrike" dirty="0">
                          <a:solidFill>
                            <a:schemeClr val="accent2">
                              <a:lumMod val="90000"/>
                              <a:lumOff val="10000"/>
                            </a:schemeClr>
                          </a:solidFill>
                          <a:latin typeface="+mn-lt"/>
                        </a:rPr>
                        <a:t> 2 recessions</a:t>
                      </a:r>
                      <a:br>
                        <a:rPr lang="en-US" sz="2400" b="0" i="0" u="none" strike="noStrike" dirty="0">
                          <a:solidFill>
                            <a:schemeClr val="accent2">
                              <a:lumMod val="90000"/>
                              <a:lumOff val="10000"/>
                            </a:schemeClr>
                          </a:solidFill>
                          <a:latin typeface="+mn-lt"/>
                        </a:rPr>
                      </a:br>
                      <a:r>
                        <a:rPr lang="en-US" sz="2400" b="0" i="0" u="none" strike="noStrike" dirty="0">
                          <a:solidFill>
                            <a:schemeClr val="accent2">
                              <a:lumMod val="90000"/>
                              <a:lumOff val="10000"/>
                            </a:schemeClr>
                          </a:solidFill>
                          <a:latin typeface="+mn-lt"/>
                        </a:rPr>
                        <a:t> National Energy Program </a:t>
                      </a:r>
                    </a:p>
                    <a:p>
                      <a:pPr algn="l" fontAlgn="ctr"/>
                      <a:r>
                        <a:rPr lang="en-US" sz="2400" b="0" i="0" u="none" strike="noStrike" dirty="0">
                          <a:solidFill>
                            <a:schemeClr val="accent2">
                              <a:lumMod val="90000"/>
                              <a:lumOff val="10000"/>
                            </a:schemeClr>
                          </a:solidFill>
                          <a:latin typeface="+mn-lt"/>
                        </a:rPr>
                        <a:t> terms of trade bubble</a:t>
                      </a:r>
                    </a:p>
                  </a:txBody>
                  <a:tcPr marL="0" marR="0" marT="0"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tint val="40000"/>
                        <a:alpha val="12000"/>
                      </a:schemeClr>
                    </a:solidFill>
                  </a:tcPr>
                </a:tc>
                <a:extLst>
                  <a:ext uri="{0D108BD9-81ED-4DB2-BD59-A6C34878D82A}">
                    <a16:rowId xmlns:a16="http://schemas.microsoft.com/office/drawing/2014/main" val="10001"/>
                  </a:ext>
                </a:extLst>
              </a:tr>
              <a:tr h="1219200">
                <a:tc>
                  <a:txBody>
                    <a:bodyPr/>
                    <a:lstStyle/>
                    <a:p>
                      <a:pPr algn="ctr" fontAlgn="ctr"/>
                      <a:r>
                        <a:rPr lang="en-US" sz="2400" b="0" i="0" u="none" strike="noStrike">
                          <a:solidFill>
                            <a:schemeClr val="accent2">
                              <a:lumMod val="90000"/>
                              <a:lumOff val="10000"/>
                            </a:schemeClr>
                          </a:solidFill>
                          <a:latin typeface="+mn-lt"/>
                        </a:rPr>
                        <a:t>1987-1996</a:t>
                      </a:r>
                    </a:p>
                  </a:txBody>
                  <a:tcPr marL="0" marR="0" marT="0"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tint val="40000"/>
                        <a:alpha val="12000"/>
                      </a:schemeClr>
                    </a:solidFill>
                  </a:tcPr>
                </a:tc>
                <a:tc>
                  <a:txBody>
                    <a:bodyPr/>
                    <a:lstStyle/>
                    <a:p>
                      <a:pPr algn="l" fontAlgn="ctr"/>
                      <a:r>
                        <a:rPr lang="en-US" sz="2400" b="0" i="0" u="none" strike="noStrike" dirty="0">
                          <a:solidFill>
                            <a:schemeClr val="accent2">
                              <a:lumMod val="90000"/>
                              <a:lumOff val="10000"/>
                            </a:schemeClr>
                          </a:solidFill>
                          <a:latin typeface="+mn-lt"/>
                        </a:rPr>
                        <a:t> 1 recession</a:t>
                      </a:r>
                    </a:p>
                    <a:p>
                      <a:pPr algn="l" fontAlgn="ctr"/>
                      <a:r>
                        <a:rPr lang="en-US" sz="2400" b="0" i="0" u="none" strike="noStrike" dirty="0">
                          <a:solidFill>
                            <a:schemeClr val="accent2">
                              <a:lumMod val="90000"/>
                              <a:lumOff val="10000"/>
                            </a:schemeClr>
                          </a:solidFill>
                          <a:latin typeface="+mn-lt"/>
                        </a:rPr>
                        <a:t> FTA and NAFTA</a:t>
                      </a:r>
                    </a:p>
                    <a:p>
                      <a:pPr algn="l" fontAlgn="ctr"/>
                      <a:r>
                        <a:rPr lang="en-US" sz="2400" b="0" i="0" u="none" strike="noStrike" dirty="0">
                          <a:solidFill>
                            <a:schemeClr val="accent2">
                              <a:lumMod val="90000"/>
                              <a:lumOff val="10000"/>
                            </a:schemeClr>
                          </a:solidFill>
                          <a:latin typeface="+mn-lt"/>
                        </a:rPr>
                        <a:t> Crow Rate gone</a:t>
                      </a:r>
                    </a:p>
                  </a:txBody>
                  <a:tcPr marL="0" marR="0" marT="0"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1">
                        <a:tint val="40000"/>
                        <a:alpha val="12000"/>
                      </a:schemeClr>
                    </a:solidFill>
                  </a:tcPr>
                </a:tc>
                <a:extLst>
                  <a:ext uri="{0D108BD9-81ED-4DB2-BD59-A6C34878D82A}">
                    <a16:rowId xmlns:a16="http://schemas.microsoft.com/office/drawing/2014/main" val="10002"/>
                  </a:ext>
                </a:extLst>
              </a:tr>
              <a:tr h="990600">
                <a:tc>
                  <a:txBody>
                    <a:bodyPr/>
                    <a:lstStyle/>
                    <a:p>
                      <a:pPr algn="ctr" fontAlgn="ctr"/>
                      <a:r>
                        <a:rPr lang="en-US" sz="2400" b="0" i="0" u="none" strike="noStrike">
                          <a:solidFill>
                            <a:schemeClr val="accent2">
                              <a:lumMod val="90000"/>
                              <a:lumOff val="10000"/>
                            </a:schemeClr>
                          </a:solidFill>
                          <a:latin typeface="+mn-lt"/>
                        </a:rPr>
                        <a:t>1997-2009</a:t>
                      </a:r>
                    </a:p>
                  </a:txBody>
                  <a:tcPr marL="0" marR="0" marT="0"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tint val="40000"/>
                        <a:alpha val="12000"/>
                      </a:schemeClr>
                    </a:solidFill>
                  </a:tcPr>
                </a:tc>
                <a:tc>
                  <a:txBody>
                    <a:bodyPr/>
                    <a:lstStyle/>
                    <a:p>
                      <a:pPr algn="l" fontAlgn="ctr"/>
                      <a:r>
                        <a:rPr lang="en-US" sz="2400" b="0" i="0" u="none" strike="noStrike" dirty="0">
                          <a:solidFill>
                            <a:schemeClr val="accent2">
                              <a:lumMod val="90000"/>
                              <a:lumOff val="10000"/>
                            </a:schemeClr>
                          </a:solidFill>
                          <a:latin typeface="+mn-lt"/>
                        </a:rPr>
                        <a:t> 1 recession</a:t>
                      </a:r>
                    </a:p>
                    <a:p>
                      <a:pPr algn="l" fontAlgn="ctr"/>
                      <a:r>
                        <a:rPr lang="en-US" sz="2400" b="0" i="0" u="none" strike="noStrike" dirty="0">
                          <a:solidFill>
                            <a:schemeClr val="accent2">
                              <a:lumMod val="90000"/>
                              <a:lumOff val="10000"/>
                            </a:schemeClr>
                          </a:solidFill>
                          <a:latin typeface="+mn-lt"/>
                        </a:rPr>
                        <a:t> terms of trade bubble</a:t>
                      </a:r>
                    </a:p>
                  </a:txBody>
                  <a:tcPr marL="0" marR="0" marT="0"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accent1">
                        <a:tint val="40000"/>
                        <a:alpha val="12000"/>
                      </a:schemeClr>
                    </a:solidFill>
                  </a:tcPr>
                </a:tc>
                <a:extLst>
                  <a:ext uri="{0D108BD9-81ED-4DB2-BD59-A6C34878D82A}">
                    <a16:rowId xmlns:a16="http://schemas.microsoft.com/office/drawing/2014/main" val="10003"/>
                  </a:ext>
                </a:extLst>
              </a:tr>
            </a:tbl>
          </a:graphicData>
        </a:graphic>
      </p:graphicFrame>
      <p:sp>
        <p:nvSpPr>
          <p:cNvPr id="5" name="Slide Number Placeholder 4"/>
          <p:cNvSpPr>
            <a:spLocks noGrp="1"/>
          </p:cNvSpPr>
          <p:nvPr>
            <p:ph type="sldNum" sz="quarter" idx="12"/>
          </p:nvPr>
        </p:nvSpPr>
        <p:spPr/>
        <p:txBody>
          <a:bodyPr/>
          <a:lstStyle/>
          <a:p>
            <a:pPr>
              <a:defRPr/>
            </a:pPr>
            <a:fld id="{DB8B9745-C232-4525-8B4D-BF729D6033C6}" type="slidenum">
              <a:rPr lang="en-US" smtClean="0"/>
              <a:pPr>
                <a:defRPr/>
              </a:pPr>
              <a:t>12</a:t>
            </a:fld>
            <a:endParaRPr lang="en-US"/>
          </a:p>
        </p:txBody>
      </p:sp>
      <p:sp>
        <p:nvSpPr>
          <p:cNvPr id="6" name="Footer Placeholder 5"/>
          <p:cNvSpPr>
            <a:spLocks noGrp="1"/>
          </p:cNvSpPr>
          <p:nvPr>
            <p:ph type="ftr" sz="quarter" idx="11"/>
          </p:nvPr>
        </p:nvSpPr>
        <p:spPr>
          <a:xfrm>
            <a:off x="2819400" y="6245225"/>
            <a:ext cx="3505200" cy="476250"/>
          </a:xfrm>
        </p:spPr>
        <p:txBody>
          <a:bodyPr/>
          <a:lstStyle/>
          <a:p>
            <a:pPr>
              <a:defRPr/>
            </a:pPr>
            <a:r>
              <a:rPr lang="en-US" dirty="0"/>
              <a:t>Western Centre for Economic Research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a:t>	</a:t>
            </a:r>
          </a:p>
        </p:txBody>
      </p:sp>
      <p:sp>
        <p:nvSpPr>
          <p:cNvPr id="19459" name="TextBox 15"/>
          <p:cNvSpPr txBox="1">
            <a:spLocks noChangeArrowheads="1"/>
          </p:cNvSpPr>
          <p:nvPr/>
        </p:nvSpPr>
        <p:spPr bwMode="auto">
          <a:xfrm>
            <a:off x="0" y="762000"/>
            <a:ext cx="8915400" cy="708025"/>
          </a:xfrm>
          <a:prstGeom prst="rect">
            <a:avLst/>
          </a:prstGeom>
          <a:noFill/>
          <a:ln w="9525">
            <a:noFill/>
            <a:miter lim="800000"/>
            <a:headEnd/>
            <a:tailEnd/>
          </a:ln>
        </p:spPr>
        <p:txBody>
          <a:bodyPr>
            <a:spAutoFit/>
          </a:bodyPr>
          <a:lstStyle/>
          <a:p>
            <a:pPr algn="ctr"/>
            <a:r>
              <a:rPr lang="en-US" sz="2000" dirty="0">
                <a:solidFill>
                  <a:schemeClr val="bg1"/>
                </a:solidFill>
              </a:rPr>
              <a:t>Total Variance Relative to Employment Growth</a:t>
            </a:r>
            <a:br>
              <a:rPr lang="en-US" sz="2000" dirty="0">
                <a:solidFill>
                  <a:schemeClr val="bg1"/>
                </a:solidFill>
              </a:rPr>
            </a:br>
            <a:r>
              <a:rPr lang="en-US" sz="2000" dirty="0">
                <a:solidFill>
                  <a:schemeClr val="bg1"/>
                </a:solidFill>
              </a:rPr>
              <a:t> Selected Periods: 1976 to 2009 (annualized percent change)</a:t>
            </a:r>
          </a:p>
        </p:txBody>
      </p:sp>
      <p:graphicFrame>
        <p:nvGraphicFramePr>
          <p:cNvPr id="5" name="Chart 4"/>
          <p:cNvGraphicFramePr/>
          <p:nvPr/>
        </p:nvGraphicFramePr>
        <p:xfrm>
          <a:off x="0" y="1447800"/>
          <a:ext cx="9144000" cy="4724400"/>
        </p:xfrm>
        <a:graphic>
          <a:graphicData uri="http://schemas.openxmlformats.org/drawingml/2006/chart">
            <c:chart xmlns:c="http://schemas.openxmlformats.org/drawingml/2006/chart" xmlns:r="http://schemas.openxmlformats.org/officeDocument/2006/relationships" r:id="rId3"/>
          </a:graphicData>
        </a:graphic>
      </p:graphicFrame>
      <p:sp>
        <p:nvSpPr>
          <p:cNvPr id="6" name="Slide Number Placeholder 5"/>
          <p:cNvSpPr>
            <a:spLocks noGrp="1"/>
          </p:cNvSpPr>
          <p:nvPr>
            <p:ph type="sldNum" sz="quarter" idx="12"/>
          </p:nvPr>
        </p:nvSpPr>
        <p:spPr/>
        <p:txBody>
          <a:bodyPr/>
          <a:lstStyle/>
          <a:p>
            <a:pPr>
              <a:defRPr/>
            </a:pPr>
            <a:fld id="{2F9333D5-5E79-4065-9F7F-F1947FE144F9}" type="slidenum">
              <a:rPr lang="en-US" smtClean="0"/>
              <a:pPr>
                <a:defRPr/>
              </a:pPr>
              <a:t>13</a:t>
            </a:fld>
            <a:endParaRPr lang="en-US"/>
          </a:p>
        </p:txBody>
      </p:sp>
      <p:sp>
        <p:nvSpPr>
          <p:cNvPr id="7" name="Footer Placeholder 6"/>
          <p:cNvSpPr>
            <a:spLocks noGrp="1"/>
          </p:cNvSpPr>
          <p:nvPr>
            <p:ph type="ftr" sz="quarter" idx="11"/>
          </p:nvPr>
        </p:nvSpPr>
        <p:spPr>
          <a:xfrm>
            <a:off x="2819400" y="6245225"/>
            <a:ext cx="3505200" cy="476250"/>
          </a:xfrm>
        </p:spPr>
        <p:txBody>
          <a:bodyPr/>
          <a:lstStyle/>
          <a:p>
            <a:pPr>
              <a:defRPr/>
            </a:pPr>
            <a:r>
              <a:rPr lang="en-US"/>
              <a:t>Western Centre for Economic Research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a:t>	</a:t>
            </a:r>
          </a:p>
        </p:txBody>
      </p:sp>
      <p:sp>
        <p:nvSpPr>
          <p:cNvPr id="20483" name="TextBox 15"/>
          <p:cNvSpPr txBox="1">
            <a:spLocks noChangeArrowheads="1"/>
          </p:cNvSpPr>
          <p:nvPr/>
        </p:nvSpPr>
        <p:spPr bwMode="auto">
          <a:xfrm>
            <a:off x="228600" y="762000"/>
            <a:ext cx="8915400" cy="708025"/>
          </a:xfrm>
          <a:prstGeom prst="rect">
            <a:avLst/>
          </a:prstGeom>
          <a:noFill/>
          <a:ln w="9525">
            <a:noFill/>
            <a:miter lim="800000"/>
            <a:headEnd/>
            <a:tailEnd/>
          </a:ln>
        </p:spPr>
        <p:txBody>
          <a:bodyPr>
            <a:spAutoFit/>
          </a:bodyPr>
          <a:lstStyle/>
          <a:p>
            <a:pPr algn="ctr"/>
            <a:r>
              <a:rPr lang="en-US" sz="2000" dirty="0">
                <a:solidFill>
                  <a:schemeClr val="bg1"/>
                </a:solidFill>
              </a:rPr>
              <a:t>Total Variance Relative to Employment Growth</a:t>
            </a:r>
          </a:p>
          <a:p>
            <a:pPr algn="ctr"/>
            <a:r>
              <a:rPr lang="en-US" sz="2000" dirty="0">
                <a:solidFill>
                  <a:schemeClr val="bg1"/>
                </a:solidFill>
              </a:rPr>
              <a:t>Two Most Recent Periods (annualized percent change)</a:t>
            </a:r>
          </a:p>
        </p:txBody>
      </p:sp>
      <p:graphicFrame>
        <p:nvGraphicFramePr>
          <p:cNvPr id="6" name="Chart 5"/>
          <p:cNvGraphicFramePr/>
          <p:nvPr/>
        </p:nvGraphicFramePr>
        <p:xfrm>
          <a:off x="152400" y="1524000"/>
          <a:ext cx="6096000" cy="4572000"/>
        </p:xfrm>
        <a:graphic>
          <a:graphicData uri="http://schemas.openxmlformats.org/drawingml/2006/chart">
            <c:chart xmlns:c="http://schemas.openxmlformats.org/drawingml/2006/chart" xmlns:r="http://schemas.openxmlformats.org/officeDocument/2006/relationships" r:id="rId3"/>
          </a:graphicData>
        </a:graphic>
      </p:graphicFrame>
      <p:sp>
        <p:nvSpPr>
          <p:cNvPr id="20485" name="TextBox 6"/>
          <p:cNvSpPr txBox="1">
            <a:spLocks noChangeArrowheads="1"/>
          </p:cNvSpPr>
          <p:nvPr/>
        </p:nvSpPr>
        <p:spPr bwMode="auto">
          <a:xfrm>
            <a:off x="6324600" y="1752600"/>
            <a:ext cx="2819400" cy="1938992"/>
          </a:xfrm>
          <a:prstGeom prst="rect">
            <a:avLst/>
          </a:prstGeom>
          <a:noFill/>
          <a:ln w="9525">
            <a:noFill/>
            <a:miter lim="800000"/>
            <a:headEnd/>
            <a:tailEnd/>
          </a:ln>
        </p:spPr>
        <p:txBody>
          <a:bodyPr>
            <a:spAutoFit/>
          </a:bodyPr>
          <a:lstStyle/>
          <a:p>
            <a:pPr defTabSz="250825">
              <a:buFont typeface="Arial" charset="0"/>
              <a:buChar char="•"/>
            </a:pPr>
            <a:r>
              <a:rPr lang="en-US" sz="2400" dirty="0">
                <a:solidFill>
                  <a:srgbClr val="006100"/>
                </a:solidFill>
              </a:rPr>
              <a:t> Terms of Trade      	Bubble</a:t>
            </a:r>
          </a:p>
          <a:p>
            <a:pPr defTabSz="250825"/>
            <a:endParaRPr lang="en-US" sz="2400" dirty="0">
              <a:solidFill>
                <a:srgbClr val="006100"/>
              </a:solidFill>
            </a:endParaRPr>
          </a:p>
          <a:p>
            <a:pPr defTabSz="250825">
              <a:buFont typeface="Arial" charset="0"/>
              <a:buChar char="•"/>
            </a:pPr>
            <a:r>
              <a:rPr lang="en-US" sz="2400" dirty="0">
                <a:solidFill>
                  <a:srgbClr val="006100"/>
                </a:solidFill>
              </a:rPr>
              <a:t>  Productivity and 	Capital Spending</a:t>
            </a:r>
          </a:p>
        </p:txBody>
      </p:sp>
      <p:sp>
        <p:nvSpPr>
          <p:cNvPr id="8" name="Slide Number Placeholder 7"/>
          <p:cNvSpPr>
            <a:spLocks noGrp="1"/>
          </p:cNvSpPr>
          <p:nvPr>
            <p:ph type="sldNum" sz="quarter" idx="12"/>
          </p:nvPr>
        </p:nvSpPr>
        <p:spPr/>
        <p:txBody>
          <a:bodyPr/>
          <a:lstStyle/>
          <a:p>
            <a:pPr>
              <a:defRPr/>
            </a:pPr>
            <a:fld id="{D8C98640-1FD5-4B3B-8BFB-FE132043622E}" type="slidenum">
              <a:rPr lang="en-US" smtClean="0"/>
              <a:pPr>
                <a:defRPr/>
              </a:pPr>
              <a:t>14</a:t>
            </a:fld>
            <a:endParaRPr lang="en-US" dirty="0"/>
          </a:p>
        </p:txBody>
      </p:sp>
      <p:sp>
        <p:nvSpPr>
          <p:cNvPr id="9" name="Footer Placeholder 8"/>
          <p:cNvSpPr>
            <a:spLocks noGrp="1"/>
          </p:cNvSpPr>
          <p:nvPr>
            <p:ph type="ftr" sz="quarter" idx="11"/>
          </p:nvPr>
        </p:nvSpPr>
        <p:spPr>
          <a:xfrm>
            <a:off x="2743200" y="6245225"/>
            <a:ext cx="3505200" cy="476250"/>
          </a:xfrm>
        </p:spPr>
        <p:txBody>
          <a:bodyPr/>
          <a:lstStyle/>
          <a:p>
            <a:pPr>
              <a:defRPr/>
            </a:pPr>
            <a:r>
              <a:rPr lang="en-US" dirty="0"/>
              <a:t>Western Centre for Economic Research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796638"/>
            <a:ext cx="8207375" cy="584775"/>
          </a:xfrm>
        </p:spPr>
        <p:txBody>
          <a:bodyPr/>
          <a:lstStyle/>
          <a:p>
            <a:r>
              <a:rPr lang="en-US" sz="3200" dirty="0"/>
              <a:t>Productivity and Investment</a:t>
            </a:r>
            <a:endParaRPr lang="en-CA" sz="3200" dirty="0"/>
          </a:p>
        </p:txBody>
      </p:sp>
      <p:sp>
        <p:nvSpPr>
          <p:cNvPr id="3" name="Content Placeholder 2"/>
          <p:cNvSpPr>
            <a:spLocks noGrp="1"/>
          </p:cNvSpPr>
          <p:nvPr>
            <p:ph idx="1"/>
          </p:nvPr>
        </p:nvSpPr>
        <p:spPr/>
        <p:txBody>
          <a:bodyPr/>
          <a:lstStyle/>
          <a:p>
            <a:r>
              <a:rPr lang="en-US" sz="2200" dirty="0"/>
              <a:t>For 1987-96 Alberta’s labour productivity growth was one-third above the national rate.</a:t>
            </a:r>
          </a:p>
          <a:p>
            <a:endParaRPr lang="en-US" sz="2200" dirty="0"/>
          </a:p>
          <a:p>
            <a:r>
              <a:rPr lang="en-US" sz="2200" dirty="0"/>
              <a:t>And, private capital formation for M&amp;E and non-residential building was 14% of GDP.  </a:t>
            </a:r>
          </a:p>
          <a:p>
            <a:endParaRPr lang="en-US" sz="2200" dirty="0"/>
          </a:p>
          <a:p>
            <a:r>
              <a:rPr lang="en-US" sz="2200" dirty="0"/>
              <a:t>For 1997-2009 the rate of capital formation increased to 24% of GDP (in the range of China). </a:t>
            </a:r>
          </a:p>
          <a:p>
            <a:endParaRPr lang="en-US" sz="2200" dirty="0"/>
          </a:p>
          <a:p>
            <a:r>
              <a:rPr lang="en-US" sz="2200" dirty="0"/>
              <a:t>But growth in labour productivity was the worst of any province and three-fifths of the national rate.</a:t>
            </a:r>
            <a:endParaRPr lang="en-CA" sz="2200" dirty="0"/>
          </a:p>
        </p:txBody>
      </p:sp>
      <p:sp>
        <p:nvSpPr>
          <p:cNvPr id="4" name="Footer Placeholder 3"/>
          <p:cNvSpPr>
            <a:spLocks noGrp="1"/>
          </p:cNvSpPr>
          <p:nvPr>
            <p:ph type="ftr" sz="quarter" idx="11"/>
          </p:nvPr>
        </p:nvSpPr>
        <p:spPr/>
        <p:txBody>
          <a:bodyPr/>
          <a:lstStyle/>
          <a:p>
            <a:pPr>
              <a:defRPr/>
            </a:pPr>
            <a:r>
              <a:rPr lang="en-US"/>
              <a:t>Western Centre for Economic Research</a:t>
            </a:r>
          </a:p>
        </p:txBody>
      </p:sp>
      <p:sp>
        <p:nvSpPr>
          <p:cNvPr id="5" name="Slide Number Placeholder 4"/>
          <p:cNvSpPr>
            <a:spLocks noGrp="1"/>
          </p:cNvSpPr>
          <p:nvPr>
            <p:ph type="sldNum" sz="quarter" idx="12"/>
          </p:nvPr>
        </p:nvSpPr>
        <p:spPr/>
        <p:txBody>
          <a:bodyPr/>
          <a:lstStyle/>
          <a:p>
            <a:pPr>
              <a:defRPr/>
            </a:pPr>
            <a:fld id="{EE623BC7-9BBF-4C05-8675-7F41A5AD2ABF}" type="slidenum">
              <a:rPr lang="en-US" smtClean="0"/>
              <a:pPr>
                <a:defRPr/>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The Policy Dilemma</a:t>
            </a:r>
          </a:p>
        </p:txBody>
      </p:sp>
      <p:sp>
        <p:nvSpPr>
          <p:cNvPr id="3" name="Content Placeholder 2"/>
          <p:cNvSpPr>
            <a:spLocks noGrp="1"/>
          </p:cNvSpPr>
          <p:nvPr>
            <p:ph idx="1"/>
          </p:nvPr>
        </p:nvSpPr>
        <p:spPr>
          <a:xfrm>
            <a:off x="457200" y="1447800"/>
            <a:ext cx="8229600" cy="4678363"/>
          </a:xfrm>
        </p:spPr>
        <p:txBody>
          <a:bodyPr/>
          <a:lstStyle/>
          <a:p>
            <a:r>
              <a:rPr lang="en-US" dirty="0"/>
              <a:t>Productivity in manufacturing and the services were at, or near the top, nationally.  </a:t>
            </a:r>
          </a:p>
          <a:p>
            <a:r>
              <a:rPr lang="en-US" dirty="0"/>
              <a:t>This bodes well for greater stability and future living standards.  </a:t>
            </a:r>
          </a:p>
          <a:p>
            <a:r>
              <a:rPr lang="en-US" dirty="0"/>
              <a:t>Poor productivity performance is explained by the energy sector—most specifically the oil sands where most of the province’s investment occurred.</a:t>
            </a:r>
          </a:p>
          <a:p>
            <a:r>
              <a:rPr lang="en-US" dirty="0"/>
              <a:t>How do we explain that oil sands is not a high productivity industry (at least at this stage)</a:t>
            </a:r>
          </a:p>
          <a:p>
            <a:r>
              <a:rPr lang="en-US" dirty="0"/>
              <a:t>What future direction should economic policy take?</a:t>
            </a:r>
            <a:endParaRPr lang="en-CA" dirty="0"/>
          </a:p>
        </p:txBody>
      </p:sp>
      <p:sp>
        <p:nvSpPr>
          <p:cNvPr id="4" name="Footer Placeholder 3"/>
          <p:cNvSpPr>
            <a:spLocks noGrp="1"/>
          </p:cNvSpPr>
          <p:nvPr>
            <p:ph type="ftr" sz="quarter" idx="11"/>
          </p:nvPr>
        </p:nvSpPr>
        <p:spPr/>
        <p:txBody>
          <a:bodyPr/>
          <a:lstStyle/>
          <a:p>
            <a:pPr>
              <a:defRPr/>
            </a:pPr>
            <a:r>
              <a:rPr lang="en-US"/>
              <a:t>Western Centre for Economic Research</a:t>
            </a:r>
          </a:p>
        </p:txBody>
      </p:sp>
      <p:sp>
        <p:nvSpPr>
          <p:cNvPr id="5" name="Slide Number Placeholder 4"/>
          <p:cNvSpPr>
            <a:spLocks noGrp="1"/>
          </p:cNvSpPr>
          <p:nvPr>
            <p:ph type="sldNum" sz="quarter" idx="12"/>
          </p:nvPr>
        </p:nvSpPr>
        <p:spPr/>
        <p:txBody>
          <a:bodyPr/>
          <a:lstStyle/>
          <a:p>
            <a:pPr>
              <a:defRPr/>
            </a:pPr>
            <a:fld id="{EE623BC7-9BBF-4C05-8675-7F41A5AD2ABF}" type="slidenum">
              <a:rPr lang="en-US" smtClean="0"/>
              <a:pPr>
                <a:defRPr/>
              </a:pPr>
              <a:t>16</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a:t>Presentation Outline		</a:t>
            </a:r>
          </a:p>
        </p:txBody>
      </p:sp>
      <p:sp>
        <p:nvSpPr>
          <p:cNvPr id="7171" name="Content Placeholder 2"/>
          <p:cNvSpPr>
            <a:spLocks noGrp="1"/>
          </p:cNvSpPr>
          <p:nvPr>
            <p:ph idx="1"/>
          </p:nvPr>
        </p:nvSpPr>
        <p:spPr>
          <a:xfrm>
            <a:off x="533400" y="1600200"/>
            <a:ext cx="8153400" cy="4525963"/>
          </a:xfrm>
        </p:spPr>
        <p:txBody>
          <a:bodyPr/>
          <a:lstStyle/>
          <a:p>
            <a:pPr eaLnBrk="1" hangingPunct="1"/>
            <a:endParaRPr lang="en-US" dirty="0"/>
          </a:p>
          <a:p>
            <a:pPr eaLnBrk="1" hangingPunct="1"/>
            <a:r>
              <a:rPr lang="en-US" dirty="0"/>
              <a:t>Why Diversify?</a:t>
            </a:r>
          </a:p>
          <a:p>
            <a:pPr eaLnBrk="1" hangingPunct="1">
              <a:buNone/>
            </a:pPr>
            <a:endParaRPr lang="en-US" dirty="0"/>
          </a:p>
          <a:p>
            <a:pPr eaLnBrk="1" hangingPunct="1"/>
            <a:r>
              <a:rPr lang="en-US" dirty="0"/>
              <a:t>Alberta’s Policies Since 1970</a:t>
            </a:r>
          </a:p>
          <a:p>
            <a:pPr eaLnBrk="1" hangingPunct="1"/>
            <a:endParaRPr lang="en-US" dirty="0"/>
          </a:p>
          <a:p>
            <a:pPr eaLnBrk="1" hangingPunct="1"/>
            <a:r>
              <a:rPr lang="en-US" dirty="0"/>
              <a:t>Measuring Diversification </a:t>
            </a:r>
          </a:p>
          <a:p>
            <a:pPr eaLnBrk="1" hangingPunct="1">
              <a:buNone/>
            </a:pPr>
            <a:endParaRPr lang="en-US" dirty="0"/>
          </a:p>
          <a:p>
            <a:pPr eaLnBrk="1" hangingPunct="1"/>
            <a:r>
              <a:rPr lang="en-US" dirty="0"/>
              <a:t>Comment on Investment and Productivity</a:t>
            </a:r>
          </a:p>
          <a:p>
            <a:pPr eaLnBrk="1" hangingPunct="1"/>
            <a:endParaRPr lang="en-US" dirty="0"/>
          </a:p>
          <a:p>
            <a:pPr eaLnBrk="1" hangingPunct="1"/>
            <a:endParaRPr lang="en-US" dirty="0"/>
          </a:p>
          <a:p>
            <a:pPr eaLnBrk="1" hangingPunct="1"/>
            <a:endParaRPr lang="en-US" dirty="0"/>
          </a:p>
        </p:txBody>
      </p:sp>
      <p:sp>
        <p:nvSpPr>
          <p:cNvPr id="4" name="Slide Number Placeholder 3"/>
          <p:cNvSpPr>
            <a:spLocks noGrp="1"/>
          </p:cNvSpPr>
          <p:nvPr>
            <p:ph type="sldNum" sz="quarter" idx="12"/>
          </p:nvPr>
        </p:nvSpPr>
        <p:spPr/>
        <p:txBody>
          <a:bodyPr/>
          <a:lstStyle/>
          <a:p>
            <a:pPr>
              <a:defRPr/>
            </a:pPr>
            <a:fld id="{1F3630D4-AEBB-43B1-B60B-C940CB887255}" type="slidenum">
              <a:rPr lang="en-US" smtClean="0"/>
              <a:pPr>
                <a:defRPr/>
              </a:pPr>
              <a:t>2</a:t>
            </a:fld>
            <a:endParaRPr lang="en-US"/>
          </a:p>
        </p:txBody>
      </p:sp>
      <p:sp>
        <p:nvSpPr>
          <p:cNvPr id="5" name="Footer Placeholder 4"/>
          <p:cNvSpPr>
            <a:spLocks noGrp="1"/>
          </p:cNvSpPr>
          <p:nvPr>
            <p:ph type="ftr" sz="quarter" idx="11"/>
          </p:nvPr>
        </p:nvSpPr>
        <p:spPr>
          <a:xfrm>
            <a:off x="2667000" y="6245225"/>
            <a:ext cx="3505200" cy="476250"/>
          </a:xfrm>
        </p:spPr>
        <p:txBody>
          <a:bodyPr/>
          <a:lstStyle/>
          <a:p>
            <a:pPr>
              <a:defRPr/>
            </a:pPr>
            <a:r>
              <a:rPr lang="en-US" dirty="0"/>
              <a:t>Western Centre for Economic Research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Diversify?		</a:t>
            </a:r>
          </a:p>
        </p:txBody>
      </p:sp>
      <p:sp>
        <p:nvSpPr>
          <p:cNvPr id="3" name="Content Placeholder 2"/>
          <p:cNvSpPr>
            <a:spLocks noGrp="1"/>
          </p:cNvSpPr>
          <p:nvPr>
            <p:ph idx="1"/>
          </p:nvPr>
        </p:nvSpPr>
        <p:spPr>
          <a:xfrm>
            <a:off x="457200" y="1371600"/>
            <a:ext cx="8229600" cy="4754563"/>
          </a:xfrm>
        </p:spPr>
        <p:txBody>
          <a:bodyPr/>
          <a:lstStyle/>
          <a:p>
            <a:r>
              <a:rPr lang="en-US" dirty="0"/>
              <a:t>Debate is not new – started in the 1920s</a:t>
            </a:r>
          </a:p>
          <a:p>
            <a:endParaRPr lang="en-US" dirty="0"/>
          </a:p>
          <a:p>
            <a:r>
              <a:rPr lang="en-US" dirty="0"/>
              <a:t>More intense during bust periods</a:t>
            </a:r>
          </a:p>
          <a:p>
            <a:endParaRPr lang="en-US" dirty="0"/>
          </a:p>
          <a:p>
            <a:r>
              <a:rPr lang="en-US" dirty="0"/>
              <a:t>Economic view - NR extraction does not make economy wealthier (liquidating an asset)</a:t>
            </a:r>
          </a:p>
          <a:p>
            <a:endParaRPr lang="en-US" dirty="0"/>
          </a:p>
          <a:p>
            <a:r>
              <a:rPr lang="en-US" dirty="0"/>
              <a:t>Specialization is an option</a:t>
            </a:r>
          </a:p>
          <a:p>
            <a:endParaRPr lang="en-US" dirty="0"/>
          </a:p>
          <a:p>
            <a:r>
              <a:rPr lang="en-US" dirty="0"/>
              <a:t>No formula for ideal diversification levels – vertical and horizontal dimensions</a:t>
            </a:r>
          </a:p>
        </p:txBody>
      </p:sp>
      <p:sp>
        <p:nvSpPr>
          <p:cNvPr id="4" name="Footer Placeholder 3"/>
          <p:cNvSpPr>
            <a:spLocks noGrp="1"/>
          </p:cNvSpPr>
          <p:nvPr>
            <p:ph type="ftr" sz="quarter" idx="11"/>
          </p:nvPr>
        </p:nvSpPr>
        <p:spPr/>
        <p:txBody>
          <a:bodyPr/>
          <a:lstStyle/>
          <a:p>
            <a:pPr>
              <a:defRPr/>
            </a:pPr>
            <a:r>
              <a:rPr lang="en-US"/>
              <a:t>Western Centre for Economic Research</a:t>
            </a:r>
          </a:p>
        </p:txBody>
      </p:sp>
      <p:sp>
        <p:nvSpPr>
          <p:cNvPr id="5" name="Slide Number Placeholder 4"/>
          <p:cNvSpPr>
            <a:spLocks noGrp="1"/>
          </p:cNvSpPr>
          <p:nvPr>
            <p:ph type="sldNum" sz="quarter" idx="12"/>
          </p:nvPr>
        </p:nvSpPr>
        <p:spPr/>
        <p:txBody>
          <a:bodyPr/>
          <a:lstStyle/>
          <a:p>
            <a:pPr>
              <a:defRPr/>
            </a:pPr>
            <a:fld id="{EE623BC7-9BBF-4C05-8675-7F41A5AD2ABF}" type="slidenum">
              <a:rPr lang="en-US" smtClean="0"/>
              <a:pPr>
                <a:defRPr/>
              </a:pPr>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dirty="0"/>
              <a:t>Policy Objective		</a:t>
            </a:r>
          </a:p>
        </p:txBody>
      </p:sp>
      <p:sp>
        <p:nvSpPr>
          <p:cNvPr id="16387" name="Content Placeholder 2"/>
          <p:cNvSpPr>
            <a:spLocks noGrp="1"/>
          </p:cNvSpPr>
          <p:nvPr>
            <p:ph idx="1"/>
          </p:nvPr>
        </p:nvSpPr>
        <p:spPr/>
        <p:txBody>
          <a:bodyPr/>
          <a:lstStyle/>
          <a:p>
            <a:pPr algn="ctr" eaLnBrk="1" hangingPunct="1">
              <a:buFont typeface="Arial" charset="0"/>
              <a:buNone/>
            </a:pPr>
            <a:endParaRPr lang="en-US" dirty="0"/>
          </a:p>
          <a:p>
            <a:pPr eaLnBrk="1" hangingPunct="1">
              <a:buFont typeface="Arial" charset="0"/>
              <a:buNone/>
            </a:pPr>
            <a:r>
              <a:rPr lang="en-US" dirty="0"/>
              <a:t>Take: Aggregate and Per Capita Growth</a:t>
            </a:r>
          </a:p>
          <a:p>
            <a:pPr eaLnBrk="1" hangingPunct="1">
              <a:buFont typeface="Arial" charset="0"/>
              <a:buNone/>
            </a:pPr>
            <a:endParaRPr lang="en-US" dirty="0"/>
          </a:p>
          <a:p>
            <a:pPr eaLnBrk="1" hangingPunct="1">
              <a:buFont typeface="Arial" charset="0"/>
              <a:buNone/>
            </a:pPr>
            <a:r>
              <a:rPr lang="en-US" dirty="0"/>
              <a:t>Add:  Policy Induced Structural Change that Moderates Impact of Shocks</a:t>
            </a:r>
          </a:p>
          <a:p>
            <a:pPr eaLnBrk="1" hangingPunct="1">
              <a:buFont typeface="Arial" charset="0"/>
              <a:buNone/>
            </a:pPr>
            <a:endParaRPr lang="en-US" sz="3200" b="1" dirty="0"/>
          </a:p>
          <a:p>
            <a:pPr eaLnBrk="1" hangingPunct="1">
              <a:buFont typeface="Arial" charset="0"/>
              <a:buNone/>
            </a:pPr>
            <a:r>
              <a:rPr lang="en-US" dirty="0"/>
              <a:t>To Achieve: Stable Growth</a:t>
            </a:r>
            <a:r>
              <a:rPr lang="en-US" b="1" dirty="0"/>
              <a:t> </a:t>
            </a:r>
            <a:r>
              <a:rPr lang="en-US" dirty="0"/>
              <a:t>(GDP and Employment) with Reduced Volatility Leading to Higher Living Standards</a:t>
            </a:r>
          </a:p>
        </p:txBody>
      </p:sp>
      <p:sp>
        <p:nvSpPr>
          <p:cNvPr id="4" name="Slide Number Placeholder 3"/>
          <p:cNvSpPr>
            <a:spLocks noGrp="1"/>
          </p:cNvSpPr>
          <p:nvPr>
            <p:ph type="sldNum" sz="quarter" idx="12"/>
          </p:nvPr>
        </p:nvSpPr>
        <p:spPr/>
        <p:txBody>
          <a:bodyPr/>
          <a:lstStyle/>
          <a:p>
            <a:pPr>
              <a:defRPr/>
            </a:pPr>
            <a:fld id="{A2801231-9EF3-419A-B000-82EB6C09D69D}" type="slidenum">
              <a:rPr lang="en-US" smtClean="0"/>
              <a:pPr>
                <a:defRPr/>
              </a:pPr>
              <a:t>4</a:t>
            </a:fld>
            <a:endParaRPr lang="en-US"/>
          </a:p>
        </p:txBody>
      </p:sp>
      <p:sp>
        <p:nvSpPr>
          <p:cNvPr id="5" name="Footer Placeholder 4"/>
          <p:cNvSpPr>
            <a:spLocks noGrp="1"/>
          </p:cNvSpPr>
          <p:nvPr>
            <p:ph type="ftr" sz="quarter" idx="11"/>
          </p:nvPr>
        </p:nvSpPr>
        <p:spPr>
          <a:xfrm>
            <a:off x="2743200" y="6245225"/>
            <a:ext cx="3429000" cy="476250"/>
          </a:xfrm>
        </p:spPr>
        <p:txBody>
          <a:bodyPr/>
          <a:lstStyle/>
          <a:p>
            <a:pPr>
              <a:defRPr/>
            </a:pPr>
            <a:r>
              <a:rPr lang="en-US" dirty="0"/>
              <a:t>Western Centre for Economic Research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Public Misconception	</a:t>
            </a:r>
            <a:endParaRPr lang="en-CA" dirty="0"/>
          </a:p>
        </p:txBody>
      </p:sp>
      <p:sp>
        <p:nvSpPr>
          <p:cNvPr id="3" name="Content Placeholder 2"/>
          <p:cNvSpPr>
            <a:spLocks noGrp="1"/>
          </p:cNvSpPr>
          <p:nvPr>
            <p:ph idx="1"/>
          </p:nvPr>
        </p:nvSpPr>
        <p:spPr/>
        <p:txBody>
          <a:bodyPr/>
          <a:lstStyle/>
          <a:p>
            <a:pPr>
              <a:buNone/>
            </a:pPr>
            <a:endParaRPr lang="en-US" sz="3200" dirty="0"/>
          </a:p>
          <a:p>
            <a:r>
              <a:rPr lang="en-US" sz="2800" dirty="0"/>
              <a:t>Same government, same policies</a:t>
            </a:r>
          </a:p>
          <a:p>
            <a:endParaRPr lang="en-US" sz="2800" dirty="0"/>
          </a:p>
          <a:p>
            <a:r>
              <a:rPr lang="en-US" sz="2800" dirty="0"/>
              <a:t>Past 30 years suggests this is not true</a:t>
            </a:r>
          </a:p>
          <a:p>
            <a:endParaRPr lang="en-US" sz="2800" dirty="0"/>
          </a:p>
          <a:p>
            <a:r>
              <a:rPr lang="en-US" sz="2800" dirty="0"/>
              <a:t>Alberta has been a textbook of different approaches – but less consistent than some jurisdictions</a:t>
            </a:r>
            <a:endParaRPr lang="en-CA" sz="2800" dirty="0"/>
          </a:p>
        </p:txBody>
      </p:sp>
      <p:sp>
        <p:nvSpPr>
          <p:cNvPr id="4" name="Footer Placeholder 3"/>
          <p:cNvSpPr>
            <a:spLocks noGrp="1"/>
          </p:cNvSpPr>
          <p:nvPr>
            <p:ph type="ftr" sz="quarter" idx="11"/>
          </p:nvPr>
        </p:nvSpPr>
        <p:spPr/>
        <p:txBody>
          <a:bodyPr/>
          <a:lstStyle/>
          <a:p>
            <a:pPr>
              <a:defRPr/>
            </a:pPr>
            <a:r>
              <a:rPr lang="en-US"/>
              <a:t>Western Centre for Economic Research</a:t>
            </a:r>
          </a:p>
        </p:txBody>
      </p:sp>
      <p:sp>
        <p:nvSpPr>
          <p:cNvPr id="5" name="Slide Number Placeholder 4"/>
          <p:cNvSpPr>
            <a:spLocks noGrp="1"/>
          </p:cNvSpPr>
          <p:nvPr>
            <p:ph type="sldNum" sz="quarter" idx="12"/>
          </p:nvPr>
        </p:nvSpPr>
        <p:spPr/>
        <p:txBody>
          <a:bodyPr/>
          <a:lstStyle/>
          <a:p>
            <a:pPr>
              <a:defRPr/>
            </a:pPr>
            <a:fld id="{EE623BC7-9BBF-4C05-8675-7F41A5AD2ABF}" type="slidenum">
              <a:rPr lang="en-US" smtClean="0"/>
              <a:pPr>
                <a:defRPr/>
              </a:pPr>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US" dirty="0"/>
              <a:t>Early </a:t>
            </a:r>
            <a:r>
              <a:rPr lang="en-US" dirty="0" err="1"/>
              <a:t>Lougheed</a:t>
            </a:r>
            <a:r>
              <a:rPr lang="en-US" dirty="0"/>
              <a:t> Era</a:t>
            </a:r>
          </a:p>
        </p:txBody>
      </p:sp>
      <p:sp>
        <p:nvSpPr>
          <p:cNvPr id="8195" name="Content Placeholder 2"/>
          <p:cNvSpPr>
            <a:spLocks noGrp="1"/>
          </p:cNvSpPr>
          <p:nvPr>
            <p:ph idx="1"/>
          </p:nvPr>
        </p:nvSpPr>
        <p:spPr>
          <a:xfrm>
            <a:off x="228600" y="1600200"/>
            <a:ext cx="8763000" cy="4525963"/>
          </a:xfrm>
        </p:spPr>
        <p:txBody>
          <a:bodyPr/>
          <a:lstStyle/>
          <a:p>
            <a:pPr eaLnBrk="1" hangingPunct="1"/>
            <a:r>
              <a:rPr lang="en-US" dirty="0"/>
              <a:t>1971 PC platform: </a:t>
            </a:r>
            <a:r>
              <a:rPr lang="en-US" i="1" dirty="0"/>
              <a:t>New Directions for the Seventies</a:t>
            </a:r>
          </a:p>
          <a:p>
            <a:pPr eaLnBrk="1" hangingPunct="1"/>
            <a:endParaRPr lang="en-US" i="1" dirty="0"/>
          </a:p>
          <a:p>
            <a:pPr eaLnBrk="1" hangingPunct="1"/>
            <a:r>
              <a:rPr lang="en-US" dirty="0"/>
              <a:t>Premier </a:t>
            </a:r>
            <a:r>
              <a:rPr lang="en-US" dirty="0" err="1"/>
              <a:t>Lougheed</a:t>
            </a:r>
            <a:r>
              <a:rPr lang="en-US" dirty="0"/>
              <a:t> in the Legislature, 1974:	</a:t>
            </a:r>
          </a:p>
          <a:p>
            <a:pPr lvl="1" eaLnBrk="1" hangingPunct="1">
              <a:buFont typeface="Wingdings" pitchFamily="2" charset="2"/>
              <a:buNone/>
            </a:pPr>
            <a:r>
              <a:rPr lang="en-US" dirty="0"/>
              <a:t>	</a:t>
            </a:r>
            <a:r>
              <a:rPr lang="en-US" sz="2000" i="1" dirty="0"/>
              <a:t>As a province in transition, we should diversify and become less dependent upon natural resources</a:t>
            </a:r>
          </a:p>
          <a:p>
            <a:pPr lvl="1" eaLnBrk="1" hangingPunct="1">
              <a:buFont typeface="Wingdings" pitchFamily="2" charset="2"/>
              <a:buNone/>
            </a:pPr>
            <a:endParaRPr lang="en-US" sz="2000" i="1" dirty="0"/>
          </a:p>
          <a:p>
            <a:pPr eaLnBrk="1" hangingPunct="1"/>
            <a:r>
              <a:rPr lang="en-US" dirty="0"/>
              <a:t>Decade of economic investment: </a:t>
            </a:r>
            <a:r>
              <a:rPr lang="en-US" sz="1800" dirty="0"/>
              <a:t>Pacific Western Airlines, Alberta Energy Company, Prince Rupert Terminal, Alberta Opportunity Company, Agriculture Development Corporation, Alberta Home Mortgage Corporation, </a:t>
            </a:r>
            <a:endParaRPr lang="en-US" dirty="0"/>
          </a:p>
          <a:p>
            <a:pPr eaLnBrk="1" hangingPunct="1"/>
            <a:endParaRPr lang="en-US" dirty="0"/>
          </a:p>
          <a:p>
            <a:pPr eaLnBrk="1" hangingPunct="1"/>
            <a:r>
              <a:rPr lang="en-US" dirty="0"/>
              <a:t>By early 1980s losses were an issue</a:t>
            </a:r>
          </a:p>
        </p:txBody>
      </p:sp>
      <p:sp>
        <p:nvSpPr>
          <p:cNvPr id="4" name="Slide Number Placeholder 3"/>
          <p:cNvSpPr>
            <a:spLocks noGrp="1"/>
          </p:cNvSpPr>
          <p:nvPr>
            <p:ph type="sldNum" sz="quarter" idx="12"/>
          </p:nvPr>
        </p:nvSpPr>
        <p:spPr/>
        <p:txBody>
          <a:bodyPr/>
          <a:lstStyle/>
          <a:p>
            <a:pPr>
              <a:defRPr/>
            </a:pPr>
            <a:fld id="{957B0862-7BE9-4917-A2BA-903535AF6D50}" type="slidenum">
              <a:rPr lang="en-US" smtClean="0"/>
              <a:pPr>
                <a:defRPr/>
              </a:pPr>
              <a:t>6</a:t>
            </a:fld>
            <a:endParaRPr lang="en-US"/>
          </a:p>
        </p:txBody>
      </p:sp>
      <p:sp>
        <p:nvSpPr>
          <p:cNvPr id="5" name="Footer Placeholder 4"/>
          <p:cNvSpPr>
            <a:spLocks noGrp="1"/>
          </p:cNvSpPr>
          <p:nvPr>
            <p:ph type="ftr" sz="quarter" idx="11"/>
          </p:nvPr>
        </p:nvSpPr>
        <p:spPr>
          <a:xfrm>
            <a:off x="2743200" y="6245225"/>
            <a:ext cx="3505200" cy="476250"/>
          </a:xfrm>
        </p:spPr>
        <p:txBody>
          <a:bodyPr/>
          <a:lstStyle/>
          <a:p>
            <a:pPr>
              <a:defRPr/>
            </a:pPr>
            <a:r>
              <a:rPr lang="en-US" dirty="0"/>
              <a:t>Western Centre for Economic Research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hangingPunct="1"/>
            <a:r>
              <a:rPr lang="en-US" dirty="0"/>
              <a:t>Later </a:t>
            </a:r>
            <a:r>
              <a:rPr lang="en-US" dirty="0" err="1"/>
              <a:t>Lougheed</a:t>
            </a:r>
            <a:r>
              <a:rPr lang="en-US" dirty="0"/>
              <a:t>/Getty Era</a:t>
            </a:r>
          </a:p>
        </p:txBody>
      </p:sp>
      <p:sp>
        <p:nvSpPr>
          <p:cNvPr id="9219" name="Content Placeholder 2"/>
          <p:cNvSpPr>
            <a:spLocks noGrp="1"/>
          </p:cNvSpPr>
          <p:nvPr>
            <p:ph idx="1"/>
          </p:nvPr>
        </p:nvSpPr>
        <p:spPr/>
        <p:txBody>
          <a:bodyPr/>
          <a:lstStyle/>
          <a:p>
            <a:pPr eaLnBrk="1" hangingPunct="1"/>
            <a:r>
              <a:rPr lang="en-US" dirty="0"/>
              <a:t>1982 recession – six quarters of decline</a:t>
            </a:r>
          </a:p>
          <a:p>
            <a:pPr eaLnBrk="1" hangingPunct="1"/>
            <a:endParaRPr lang="en-US" dirty="0"/>
          </a:p>
          <a:p>
            <a:pPr eaLnBrk="1" hangingPunct="1"/>
            <a:r>
              <a:rPr lang="en-US" dirty="0"/>
              <a:t>1984 Budget – </a:t>
            </a:r>
            <a:r>
              <a:rPr lang="en-US" i="1" dirty="0"/>
              <a:t>Alberta is in a transition from a period of super heated artificially high growth to one of more normal, sustainable growth</a:t>
            </a:r>
          </a:p>
          <a:p>
            <a:pPr eaLnBrk="1" hangingPunct="1"/>
            <a:endParaRPr lang="en-US" i="1" dirty="0"/>
          </a:p>
          <a:p>
            <a:pPr eaLnBrk="1" hangingPunct="1"/>
            <a:r>
              <a:rPr lang="en-US" dirty="0"/>
              <a:t>Premier reassesses economic strategy…</a:t>
            </a:r>
          </a:p>
          <a:p>
            <a:pPr eaLnBrk="1" hangingPunct="1"/>
            <a:endParaRPr lang="en-US" i="1" dirty="0"/>
          </a:p>
          <a:p>
            <a:pPr eaLnBrk="1" hangingPunct="1"/>
            <a:r>
              <a:rPr lang="en-US" dirty="0"/>
              <a:t>1984 </a:t>
            </a:r>
            <a:r>
              <a:rPr lang="en-US" i="1" dirty="0"/>
              <a:t>Proposals for an Industrial and Science Strategy for Albertans 1985 to 1990 – </a:t>
            </a:r>
            <a:r>
              <a:rPr lang="en-US" dirty="0"/>
              <a:t>how involved should government be?</a:t>
            </a:r>
          </a:p>
        </p:txBody>
      </p:sp>
      <p:sp>
        <p:nvSpPr>
          <p:cNvPr id="4" name="Slide Number Placeholder 3"/>
          <p:cNvSpPr>
            <a:spLocks noGrp="1"/>
          </p:cNvSpPr>
          <p:nvPr>
            <p:ph type="sldNum" sz="quarter" idx="12"/>
          </p:nvPr>
        </p:nvSpPr>
        <p:spPr/>
        <p:txBody>
          <a:bodyPr/>
          <a:lstStyle/>
          <a:p>
            <a:pPr>
              <a:defRPr/>
            </a:pPr>
            <a:fld id="{D020F87C-7EE2-40CE-B6E6-BE462E67FFB3}" type="slidenum">
              <a:rPr lang="en-US" smtClean="0"/>
              <a:pPr>
                <a:defRPr/>
              </a:pPr>
              <a:t>7</a:t>
            </a:fld>
            <a:endParaRPr lang="en-US"/>
          </a:p>
        </p:txBody>
      </p:sp>
      <p:sp>
        <p:nvSpPr>
          <p:cNvPr id="5" name="Footer Placeholder 4"/>
          <p:cNvSpPr>
            <a:spLocks noGrp="1"/>
          </p:cNvSpPr>
          <p:nvPr>
            <p:ph type="ftr" sz="quarter" idx="11"/>
          </p:nvPr>
        </p:nvSpPr>
        <p:spPr>
          <a:xfrm>
            <a:off x="2895600" y="6245225"/>
            <a:ext cx="3429000" cy="476250"/>
          </a:xfrm>
        </p:spPr>
        <p:txBody>
          <a:bodyPr/>
          <a:lstStyle/>
          <a:p>
            <a:pPr>
              <a:defRPr/>
            </a:pPr>
            <a:r>
              <a:rPr lang="en-US" dirty="0"/>
              <a:t>Western Centre for Economic Research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68313" y="768350"/>
            <a:ext cx="8207375" cy="646113"/>
          </a:xfrm>
        </p:spPr>
        <p:txBody>
          <a:bodyPr/>
          <a:lstStyle/>
          <a:p>
            <a:pPr eaLnBrk="1" hangingPunct="1"/>
            <a:r>
              <a:rPr lang="en-US" dirty="0"/>
              <a:t>Klein Era	</a:t>
            </a:r>
          </a:p>
        </p:txBody>
      </p:sp>
      <p:sp>
        <p:nvSpPr>
          <p:cNvPr id="10243" name="Content Placeholder 2"/>
          <p:cNvSpPr>
            <a:spLocks noGrp="1"/>
          </p:cNvSpPr>
          <p:nvPr>
            <p:ph idx="1"/>
          </p:nvPr>
        </p:nvSpPr>
        <p:spPr>
          <a:xfrm>
            <a:off x="228600" y="1524000"/>
            <a:ext cx="8686800" cy="4602163"/>
          </a:xfrm>
        </p:spPr>
        <p:txBody>
          <a:bodyPr/>
          <a:lstStyle/>
          <a:p>
            <a:pPr eaLnBrk="1" hangingPunct="1"/>
            <a:r>
              <a:rPr lang="en-US" sz="2200" dirty="0"/>
              <a:t>1993 Premier Klein – </a:t>
            </a:r>
            <a:r>
              <a:rPr lang="en-US" sz="2200" i="1" dirty="0"/>
              <a:t>Seizing Opportunity: Alberta’s New Economic Development Strategy</a:t>
            </a:r>
          </a:p>
          <a:p>
            <a:pPr eaLnBrk="1" hangingPunct="1"/>
            <a:endParaRPr lang="en-US" sz="2200" i="1" dirty="0"/>
          </a:p>
          <a:p>
            <a:pPr eaLnBrk="1" hangingPunct="1"/>
            <a:r>
              <a:rPr lang="en-US" sz="2200" dirty="0"/>
              <a:t>Focus on creating the “right climate” as opposed to direct intervention</a:t>
            </a:r>
          </a:p>
          <a:p>
            <a:pPr eaLnBrk="1" hangingPunct="1"/>
            <a:endParaRPr lang="en-US" sz="2200" dirty="0"/>
          </a:p>
          <a:p>
            <a:pPr eaLnBrk="1" hangingPunct="1"/>
            <a:r>
              <a:rPr lang="en-US" sz="2200" dirty="0"/>
              <a:t>1994  - Alberta Economic Development Authority created</a:t>
            </a:r>
          </a:p>
          <a:p>
            <a:pPr eaLnBrk="1" hangingPunct="1"/>
            <a:endParaRPr lang="en-US" dirty="0"/>
          </a:p>
          <a:p>
            <a:pPr eaLnBrk="1" hangingPunct="1"/>
            <a:r>
              <a:rPr lang="en-US" sz="2200" dirty="0"/>
              <a:t>1995 to 2005 – variety of consultations, strategies, updates, target sectors and technology commercialization initiatives</a:t>
            </a:r>
          </a:p>
          <a:p>
            <a:pPr eaLnBrk="1" hangingPunct="1"/>
            <a:endParaRPr lang="en-US" dirty="0"/>
          </a:p>
        </p:txBody>
      </p:sp>
      <p:sp>
        <p:nvSpPr>
          <p:cNvPr id="4" name="Slide Number Placeholder 3"/>
          <p:cNvSpPr>
            <a:spLocks noGrp="1"/>
          </p:cNvSpPr>
          <p:nvPr>
            <p:ph type="sldNum" sz="quarter" idx="12"/>
          </p:nvPr>
        </p:nvSpPr>
        <p:spPr/>
        <p:txBody>
          <a:bodyPr/>
          <a:lstStyle/>
          <a:p>
            <a:pPr>
              <a:defRPr/>
            </a:pPr>
            <a:fld id="{BBE83CF0-6709-49E4-8B84-C2819875DBB1}" type="slidenum">
              <a:rPr lang="en-US" smtClean="0"/>
              <a:pPr>
                <a:defRPr/>
              </a:pPr>
              <a:t>8</a:t>
            </a:fld>
            <a:endParaRPr lang="en-US"/>
          </a:p>
        </p:txBody>
      </p:sp>
      <p:sp>
        <p:nvSpPr>
          <p:cNvPr id="5" name="Footer Placeholder 4"/>
          <p:cNvSpPr>
            <a:spLocks noGrp="1"/>
          </p:cNvSpPr>
          <p:nvPr>
            <p:ph type="ftr" sz="quarter" idx="11"/>
          </p:nvPr>
        </p:nvSpPr>
        <p:spPr>
          <a:xfrm>
            <a:off x="2819400" y="6245225"/>
            <a:ext cx="3505200" cy="476250"/>
          </a:xfrm>
        </p:spPr>
        <p:txBody>
          <a:bodyPr/>
          <a:lstStyle/>
          <a:p>
            <a:pPr>
              <a:defRPr/>
            </a:pPr>
            <a:r>
              <a:rPr lang="en-US" dirty="0"/>
              <a:t>Western Centre for Economic Research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dirty="0" err="1"/>
              <a:t>Stelmach</a:t>
            </a:r>
            <a:r>
              <a:rPr lang="en-US" dirty="0"/>
              <a:t> Era	</a:t>
            </a:r>
          </a:p>
        </p:txBody>
      </p:sp>
      <p:sp>
        <p:nvSpPr>
          <p:cNvPr id="11267" name="Content Placeholder 2"/>
          <p:cNvSpPr>
            <a:spLocks noGrp="1"/>
          </p:cNvSpPr>
          <p:nvPr>
            <p:ph idx="1"/>
          </p:nvPr>
        </p:nvSpPr>
        <p:spPr/>
        <p:txBody>
          <a:bodyPr/>
          <a:lstStyle/>
          <a:p>
            <a:pPr eaLnBrk="1" hangingPunct="1"/>
            <a:r>
              <a:rPr lang="en-US" dirty="0"/>
              <a:t>2006 Premier </a:t>
            </a:r>
            <a:r>
              <a:rPr lang="en-US" dirty="0" err="1"/>
              <a:t>Stelmach</a:t>
            </a:r>
            <a:r>
              <a:rPr lang="en-US" dirty="0"/>
              <a:t> – </a:t>
            </a:r>
          </a:p>
          <a:p>
            <a:pPr lvl="1" eaLnBrk="1" hangingPunct="1"/>
            <a:r>
              <a:rPr lang="en-US" sz="2000" i="1" dirty="0"/>
              <a:t>Alberta’s Action Plan: Bringing Technology to Market</a:t>
            </a:r>
          </a:p>
          <a:p>
            <a:pPr lvl="1" eaLnBrk="1" hangingPunct="1"/>
            <a:r>
              <a:rPr lang="en-US" sz="2000" dirty="0"/>
              <a:t>Productivity Alberta</a:t>
            </a:r>
          </a:p>
          <a:p>
            <a:pPr lvl="1" eaLnBrk="1" hangingPunct="1"/>
            <a:r>
              <a:rPr lang="en-US" sz="2000" dirty="0"/>
              <a:t>Alberta Enterprise Corporation</a:t>
            </a:r>
          </a:p>
          <a:p>
            <a:pPr lvl="1" eaLnBrk="1" hangingPunct="1"/>
            <a:r>
              <a:rPr lang="en-US" sz="2000" dirty="0"/>
              <a:t>Innovation Vouchers</a:t>
            </a:r>
          </a:p>
          <a:p>
            <a:pPr lvl="1" eaLnBrk="1" hangingPunct="1"/>
            <a:r>
              <a:rPr lang="en-US" sz="2000" dirty="0"/>
              <a:t>Revised Sector Strategies</a:t>
            </a:r>
            <a:endParaRPr lang="en-US" dirty="0"/>
          </a:p>
          <a:p>
            <a:pPr eaLnBrk="1" hangingPunct="1"/>
            <a:endParaRPr lang="en-US" dirty="0"/>
          </a:p>
          <a:p>
            <a:pPr eaLnBrk="1" hangingPunct="1"/>
            <a:r>
              <a:rPr lang="en-US" dirty="0"/>
              <a:t>2009 – Premier’s Council for Economic Strategy</a:t>
            </a:r>
          </a:p>
          <a:p>
            <a:pPr eaLnBrk="1" hangingPunct="1"/>
            <a:endParaRPr lang="en-US" dirty="0"/>
          </a:p>
          <a:p>
            <a:pPr eaLnBrk="1" hangingPunct="1"/>
            <a:r>
              <a:rPr lang="en-US" dirty="0"/>
              <a:t>2010 – Alberta Competitiveness Act</a:t>
            </a:r>
          </a:p>
        </p:txBody>
      </p:sp>
      <p:sp>
        <p:nvSpPr>
          <p:cNvPr id="4" name="Slide Number Placeholder 3"/>
          <p:cNvSpPr>
            <a:spLocks noGrp="1"/>
          </p:cNvSpPr>
          <p:nvPr>
            <p:ph type="sldNum" sz="quarter" idx="12"/>
          </p:nvPr>
        </p:nvSpPr>
        <p:spPr/>
        <p:txBody>
          <a:bodyPr/>
          <a:lstStyle/>
          <a:p>
            <a:pPr>
              <a:defRPr/>
            </a:pPr>
            <a:fld id="{A8A96D80-FBEC-4254-B0A7-98A4A00CAEC7}" type="slidenum">
              <a:rPr lang="en-US" smtClean="0"/>
              <a:pPr>
                <a:defRPr/>
              </a:pPr>
              <a:t>9</a:t>
            </a:fld>
            <a:endParaRPr lang="en-US"/>
          </a:p>
        </p:txBody>
      </p:sp>
      <p:sp>
        <p:nvSpPr>
          <p:cNvPr id="5" name="Footer Placeholder 4"/>
          <p:cNvSpPr>
            <a:spLocks noGrp="1"/>
          </p:cNvSpPr>
          <p:nvPr>
            <p:ph type="ftr" sz="quarter" idx="11"/>
          </p:nvPr>
        </p:nvSpPr>
        <p:spPr>
          <a:xfrm>
            <a:off x="2667000" y="6245225"/>
            <a:ext cx="3581400" cy="476250"/>
          </a:xfrm>
        </p:spPr>
        <p:txBody>
          <a:bodyPr/>
          <a:lstStyle/>
          <a:p>
            <a:pPr>
              <a:defRPr/>
            </a:pPr>
            <a:r>
              <a:rPr lang="en-US"/>
              <a:t>Western Centre for Economic Research</a:t>
            </a:r>
          </a:p>
        </p:txBody>
      </p:sp>
    </p:spTree>
  </p:cSld>
  <p:clrMapOvr>
    <a:masterClrMapping/>
  </p:clrMapOvr>
</p:sld>
</file>

<file path=ppt/theme/theme1.xml><?xml version="1.0" encoding="utf-8"?>
<a:theme xmlns:a="http://schemas.openxmlformats.org/drawingml/2006/main" name="SOB_Web">
  <a:themeElements>
    <a:clrScheme name="SOB_02 13">
      <a:dk1>
        <a:srgbClr val="000000"/>
      </a:dk1>
      <a:lt1>
        <a:srgbClr val="FFFFFF"/>
      </a:lt1>
      <a:dk2>
        <a:srgbClr val="000000"/>
      </a:dk2>
      <a:lt2>
        <a:srgbClr val="808080"/>
      </a:lt2>
      <a:accent1>
        <a:srgbClr val="BBE0E3"/>
      </a:accent1>
      <a:accent2>
        <a:srgbClr val="003300"/>
      </a:accent2>
      <a:accent3>
        <a:srgbClr val="FFFFFF"/>
      </a:accent3>
      <a:accent4>
        <a:srgbClr val="000000"/>
      </a:accent4>
      <a:accent5>
        <a:srgbClr val="DAEDEF"/>
      </a:accent5>
      <a:accent6>
        <a:srgbClr val="002D00"/>
      </a:accent6>
      <a:hlink>
        <a:srgbClr val="003300"/>
      </a:hlink>
      <a:folHlink>
        <a:srgbClr val="003300"/>
      </a:folHlink>
    </a:clrScheme>
    <a:fontScheme name="SOB01">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OB_0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OB_0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OB_0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OB_0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OB_0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OB_0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OB_0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OB_0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OB_0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OB_0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OB_0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OB_0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SOB_02 13">
        <a:dk1>
          <a:srgbClr val="000000"/>
        </a:dk1>
        <a:lt1>
          <a:srgbClr val="FFFFFF"/>
        </a:lt1>
        <a:dk2>
          <a:srgbClr val="000000"/>
        </a:dk2>
        <a:lt2>
          <a:srgbClr val="808080"/>
        </a:lt2>
        <a:accent1>
          <a:srgbClr val="BBE0E3"/>
        </a:accent1>
        <a:accent2>
          <a:srgbClr val="003300"/>
        </a:accent2>
        <a:accent3>
          <a:srgbClr val="FFFFFF"/>
        </a:accent3>
        <a:accent4>
          <a:srgbClr val="000000"/>
        </a:accent4>
        <a:accent5>
          <a:srgbClr val="DAEDEF"/>
        </a:accent5>
        <a:accent6>
          <a:srgbClr val="002D00"/>
        </a:accent6>
        <a:hlink>
          <a:srgbClr val="003300"/>
        </a:hlink>
        <a:folHlink>
          <a:srgbClr val="0033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SOB_Web</Template>
  <TotalTime>712</TotalTime>
  <Words>1091</Words>
  <Application>Microsoft Office PowerPoint</Application>
  <PresentationFormat>On-screen Show (4:3)</PresentationFormat>
  <Paragraphs>196</Paragraphs>
  <Slides>16</Slides>
  <Notes>11</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16</vt:i4>
      </vt:variant>
    </vt:vector>
  </HeadingPairs>
  <TitlesOfParts>
    <vt:vector size="24" baseType="lpstr">
      <vt:lpstr>Arial</vt:lpstr>
      <vt:lpstr>Calibri</vt:lpstr>
      <vt:lpstr>Times New Roman</vt:lpstr>
      <vt:lpstr>Verdana</vt:lpstr>
      <vt:lpstr>Wingdings</vt:lpstr>
      <vt:lpstr>SOB_Web</vt:lpstr>
      <vt:lpstr>1_Custom Design</vt:lpstr>
      <vt:lpstr>Custom Design</vt:lpstr>
      <vt:lpstr> Economic Diversification    Alberta Style</vt:lpstr>
      <vt:lpstr>Presentation Outline  </vt:lpstr>
      <vt:lpstr>Why Diversify?  </vt:lpstr>
      <vt:lpstr>Policy Objective  </vt:lpstr>
      <vt:lpstr>Public Misconception </vt:lpstr>
      <vt:lpstr>Early Lougheed Era</vt:lpstr>
      <vt:lpstr>Later Lougheed/Getty Era</vt:lpstr>
      <vt:lpstr>Klein Era </vt:lpstr>
      <vt:lpstr>Stelmach Era </vt:lpstr>
      <vt:lpstr>Measuring Diversification Progress </vt:lpstr>
      <vt:lpstr>Measuring Diversification in Alberta  </vt:lpstr>
      <vt:lpstr> </vt:lpstr>
      <vt:lpstr> </vt:lpstr>
      <vt:lpstr> </vt:lpstr>
      <vt:lpstr>Productivity and Investment</vt:lpstr>
      <vt:lpstr>The Policy Dilemma</vt:lpstr>
    </vt:vector>
  </TitlesOfParts>
  <Company>University of Alberta, School of Business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jbrisbois</dc:creator>
  <cp:lastModifiedBy>Perry Kinkaide</cp:lastModifiedBy>
  <cp:revision>109</cp:revision>
  <dcterms:created xsi:type="dcterms:W3CDTF">2010-04-23T15:07:29Z</dcterms:created>
  <dcterms:modified xsi:type="dcterms:W3CDTF">2025-12-30T22:59:27Z</dcterms:modified>
</cp:coreProperties>
</file>